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omments/comment1.xml" ContentType="application/vnd.openxmlformats-officedocument.presentationml.comments+xml"/>
  <Override PartName="/ppt/notesSlides/notesSlide1.xml" ContentType="application/vnd.openxmlformats-officedocument.presentationml.notesSlide+xml"/>
  <Override PartName="/ppt/notesSlides/notesSlide2.xml" ContentType="application/vnd.openxmlformats-officedocument.presentationml.notesSlide+xml"/>
  <Override PartName="/ppt/comments/comment2.xml" ContentType="application/vnd.openxmlformats-officedocument.presentationml.comments+xml"/>
  <Override PartName="/ppt/comments/comment3.xml" ContentType="application/vnd.openxmlformats-officedocument.presentationml.comments+xml"/>
  <Override PartName="/ppt/notesSlides/notesSlide3.xml" ContentType="application/vnd.openxmlformats-officedocument.presentationml.notesSlide+xml"/>
  <Override PartName="/ppt/comments/comment4.xml" ContentType="application/vnd.openxmlformats-officedocument.presentationml.comments+xml"/>
  <Override PartName="/ppt/notesSlides/notesSlide4.xml" ContentType="application/vnd.openxmlformats-officedocument.presentationml.notesSlide+xml"/>
  <Override PartName="/ppt/comments/comment5.xml" ContentType="application/vnd.openxmlformats-officedocument.presentationml.comments+xml"/>
  <Override PartName="/ppt/comments/comment6.xml" ContentType="application/vnd.openxmlformats-officedocument.presentationml.comments+xml"/>
  <Override PartName="/ppt/comments/comment7.xml" ContentType="application/vnd.openxmlformats-officedocument.presentationml.comments+xml"/>
  <Override PartName="/ppt/comments/comment8.xml" ContentType="application/vnd.openxmlformats-officedocument.presentationml.comments+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2" r:id="rId2"/>
  </p:sldMasterIdLst>
  <p:notesMasterIdLst>
    <p:notesMasterId r:id="rId26"/>
  </p:notesMasterIdLst>
  <p:sldIdLst>
    <p:sldId id="256" r:id="rId3"/>
    <p:sldId id="316" r:id="rId4"/>
    <p:sldId id="317" r:id="rId5"/>
    <p:sldId id="302" r:id="rId6"/>
    <p:sldId id="303" r:id="rId7"/>
    <p:sldId id="318" r:id="rId8"/>
    <p:sldId id="312" r:id="rId9"/>
    <p:sldId id="257" r:id="rId10"/>
    <p:sldId id="258" r:id="rId11"/>
    <p:sldId id="287" r:id="rId12"/>
    <p:sldId id="294" r:id="rId13"/>
    <p:sldId id="322" r:id="rId14"/>
    <p:sldId id="323" r:id="rId15"/>
    <p:sldId id="324" r:id="rId16"/>
    <p:sldId id="325" r:id="rId17"/>
    <p:sldId id="326" r:id="rId18"/>
    <p:sldId id="332" r:id="rId19"/>
    <p:sldId id="333" r:id="rId20"/>
    <p:sldId id="327" r:id="rId21"/>
    <p:sldId id="330" r:id="rId22"/>
    <p:sldId id="314" r:id="rId23"/>
    <p:sldId id="308" r:id="rId24"/>
    <p:sldId id="321" r:id="rId25"/>
  </p:sldIdLst>
  <p:sldSz cx="9144000" cy="6858000" type="screen4x3"/>
  <p:notesSz cx="7010400" cy="9296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oftin, Keith A" initials="LKA" lastIdx="12" clrIdx="0">
    <p:extLst>
      <p:ext uri="{19B8F6BF-5375-455C-9EA6-DF929625EA0E}">
        <p15:presenceInfo xmlns:p15="http://schemas.microsoft.com/office/powerpoint/2012/main" userId="S-1-5-21-3697291689-1161744426-439199626-7416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99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80120" autoAdjust="0"/>
  </p:normalViewPr>
  <p:slideViewPr>
    <p:cSldViewPr snapToGrid="0">
      <p:cViewPr varScale="1">
        <p:scale>
          <a:sx n="58" d="100"/>
          <a:sy n="58" d="100"/>
        </p:scale>
        <p:origin x="1038" y="66"/>
      </p:cViewPr>
      <p:guideLst/>
    </p:cSldViewPr>
  </p:slideViewPr>
  <p:notesTextViewPr>
    <p:cViewPr>
      <p:scale>
        <a:sx n="1" d="1"/>
        <a:sy n="1" d="1"/>
      </p:scale>
      <p:origin x="0" y="0"/>
    </p:cViewPr>
  </p:notesTextViewPr>
  <p:sorterViewPr>
    <p:cViewPr>
      <p:scale>
        <a:sx n="100" d="100"/>
        <a:sy n="100" d="100"/>
      </p:scale>
      <p:origin x="0" y="-1956"/>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notesMaster" Target="notesMasters/notesMaster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commentAuthors" Target="commentAuthors.xml"/><Relationship Id="rId30" Type="http://schemas.openxmlformats.org/officeDocument/2006/relationships/theme" Target="theme/theme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7-08-01T12:22:01.034" idx="1">
    <p:pos x="5056" y="4117"/>
    <p:text>U.S. Geological Survey</p:text>
    <p:extLst>
      <p:ext uri="{C676402C-5697-4E1C-873F-D02D1690AC5C}">
        <p15:threadingInfo xmlns:p15="http://schemas.microsoft.com/office/powerpoint/2012/main" timeZoneBias="30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17-08-01T12:23:27.298" idx="2">
    <p:pos x="-16" y="23"/>
    <p:text>EPA rec HA's not finalized yet are they, if not need to indicate this.  Thought they were still draft.</p:text>
    <p:extLst mod="1">
      <p:ext uri="{C676402C-5697-4E1C-873F-D02D1690AC5C}">
        <p15:threadingInfo xmlns:p15="http://schemas.microsoft.com/office/powerpoint/2012/main" timeZoneBias="30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17-08-01T12:25:44.132" idx="3">
    <p:pos x="10" y="10"/>
    <p:text>Should indicate that these are WHO rec thresholds for cyano cell abundance based on probable risk based on MC exposure.</p:text>
    <p:extLst>
      <p:ext uri="{C676402C-5697-4E1C-873F-D02D1690AC5C}">
        <p15:threadingInfo xmlns:p15="http://schemas.microsoft.com/office/powerpoint/2012/main" timeZoneBias="30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1" dt="2017-08-01T12:39:27.380" idx="5">
    <p:pos x="10" y="10"/>
    <p:text>Suggest looking at trophic status as defined by TP, CHL, and Secchi as a function of analyst.  This would give us an independent view of if the lakes were different.  Also, would be interesting to see what genera were most commonly identified between group 1 and group 2 assemblages.  If the problem truly is with the ID's then I would suspect misID in filaments probably.  Could do based on detect frequency and abundance.  We know picos are one issue because not uniformly ID'd by all analysts.  That may make the groupings different as well.</p:text>
    <p:extLst>
      <p:ext uri="{C676402C-5697-4E1C-873F-D02D1690AC5C}">
        <p15:threadingInfo xmlns:p15="http://schemas.microsoft.com/office/powerpoint/2012/main" timeZoneBias="300"/>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1" dt="2017-08-01T12:44:40.465" idx="6">
    <p:pos x="10" y="10"/>
    <p:text>Need to keep in mind that total toxin was measured (e.g. dissolved + intracellular).  Could have scenario of low or no cells, but higher toxin in dissolved phase.  Potential mismatch in terms of correlation due to that issue.</p:text>
    <p:extLst>
      <p:ext uri="{C676402C-5697-4E1C-873F-D02D1690AC5C}">
        <p15:threadingInfo xmlns:p15="http://schemas.microsoft.com/office/powerpoint/2012/main" timeZoneBias="300"/>
      </p:ext>
    </p:extLst>
  </p:cm>
</p:cmLst>
</file>

<file path=ppt/comments/comment6.xml><?xml version="1.0" encoding="utf-8"?>
<p:cmLst xmlns:a="http://schemas.openxmlformats.org/drawingml/2006/main" xmlns:r="http://schemas.openxmlformats.org/officeDocument/2006/relationships" xmlns:p="http://schemas.openxmlformats.org/presentationml/2006/main">
  <p:cm authorId="1" dt="2017-08-01T12:46:21.185" idx="7">
    <p:pos x="10" y="10"/>
    <p:text>But is this bc the ID's were wrong (and who is wrong) or were the samples fundamentally different that were provided to the analysts (e.g. WQ, physical, biology, etc.).  If you drop out JS, how does this plot group out?  Looks like we might expect some other clusters.  Are these ID problems or a reflection of regional differences in phytoplankton?  Known problems with phytoplankton dataset included 1.) lack of ID harmonization, 2.) no images for retrospective analysis or QC, 3.) I don't think that more than one analyst looked at a sample (they should have been required to exchange prepped slides and/or images to confirm ID and counting).  Phyto labs will give all sorts of reasons why they can't do that, but bottom line is they need to standardize ID's and counting and do interlab comparisons.</p:text>
    <p:extLst>
      <p:ext uri="{C676402C-5697-4E1C-873F-D02D1690AC5C}">
        <p15:threadingInfo xmlns:p15="http://schemas.microsoft.com/office/powerpoint/2012/main" timeZoneBias="300"/>
      </p:ext>
    </p:extLst>
  </p:cm>
</p:cmLst>
</file>

<file path=ppt/comments/comment7.xml><?xml version="1.0" encoding="utf-8"?>
<p:cmLst xmlns:a="http://schemas.openxmlformats.org/drawingml/2006/main" xmlns:r="http://schemas.openxmlformats.org/officeDocument/2006/relationships" xmlns:p="http://schemas.openxmlformats.org/presentationml/2006/main">
  <p:cm authorId="1" dt="2017-08-01T12:53:39.662" idx="10">
    <p:pos x="2311" y="1179"/>
    <p:text>I think we need to make some attempt to quantify the limits of usefulness of this data in its current format.  Can EPA NARS obtain its goals with the quality of this dataset?  If not, what needs to change to make this possible?</p:text>
    <p:extLst>
      <p:ext uri="{C676402C-5697-4E1C-873F-D02D1690AC5C}">
        <p15:threadingInfo xmlns:p15="http://schemas.microsoft.com/office/powerpoint/2012/main" timeZoneBias="300"/>
      </p:ext>
    </p:extLst>
  </p:cm>
  <p:cm authorId="1" dt="2017-08-01T12:57:24.015" idx="12">
    <p:pos x="10" y="10"/>
    <p:text>Think you have to give fair credence (balance) to the logistical challenges of doing this many samples.  Are the automated phytoplankton binning, ID, counting approaches that should be evaluated/improved more closely?</p:text>
    <p:extLst>
      <p:ext uri="{C676402C-5697-4E1C-873F-D02D1690AC5C}">
        <p15:threadingInfo xmlns:p15="http://schemas.microsoft.com/office/powerpoint/2012/main" timeZoneBias="300"/>
      </p:ext>
    </p:extLst>
  </p:cm>
</p:cmLst>
</file>

<file path=ppt/comments/comment8.xml><?xml version="1.0" encoding="utf-8"?>
<p:cmLst xmlns:a="http://schemas.openxmlformats.org/drawingml/2006/main" xmlns:r="http://schemas.openxmlformats.org/officeDocument/2006/relationships" xmlns:p="http://schemas.openxmlformats.org/presentationml/2006/main">
  <p:cm authorId="1" dt="2017-08-01T12:31:44.424" idx="4">
    <p:pos x="4842" y="1359"/>
    <p:text>Will not be possible.  No one in EPA/USGS was able to get digital images of algae and no slides.  Ecoanalysts would never provide them.</p:text>
    <p:extLst>
      <p:ext uri="{C676402C-5697-4E1C-873F-D02D1690AC5C}">
        <p15:threadingInfo xmlns:p15="http://schemas.microsoft.com/office/powerpoint/2012/main" timeZoneBias="300"/>
      </p:ext>
    </p:extLst>
  </p:cm>
  <p:cm authorId="1" dt="2017-08-01T12:51:57.025" idx="8">
    <p:pos x="4926" y="1599"/>
    <p:text>Which makes this a dead end unfortunately.</p:text>
    <p:extLst>
      <p:ext uri="{C676402C-5697-4E1C-873F-D02D1690AC5C}">
        <p15:threadingInfo xmlns:p15="http://schemas.microsoft.com/office/powerpoint/2012/main" timeZoneBias="300"/>
      </p:ext>
    </p:extLst>
  </p:cm>
  <p:cm authorId="1" dt="2017-08-01T12:52:27.134" idx="9">
    <p:pos x="4540" y="1660"/>
    <p:text>Would not expect as much of an issue at division level.  Which is where WHO thresholds are at.</p:text>
    <p:extLst>
      <p:ext uri="{C676402C-5697-4E1C-873F-D02D1690AC5C}">
        <p15:threadingInfo xmlns:p15="http://schemas.microsoft.com/office/powerpoint/2012/main" timeZoneBias="30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67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6725"/>
          </a:xfrm>
          <a:prstGeom prst="rect">
            <a:avLst/>
          </a:prstGeom>
        </p:spPr>
        <p:txBody>
          <a:bodyPr vert="horz" lIns="91440" tIns="45720" rIns="91440" bIns="45720" rtlCol="0"/>
          <a:lstStyle>
            <a:lvl1pPr algn="r">
              <a:defRPr sz="1200"/>
            </a:lvl1pPr>
          </a:lstStyle>
          <a:p>
            <a:fld id="{B385990D-D45D-4D60-9602-86C445F17743}" type="datetimeFigureOut">
              <a:rPr lang="en-US" smtClean="0"/>
              <a:t>8/2/2017</a:t>
            </a:fld>
            <a:endParaRPr lang="en-US"/>
          </a:p>
        </p:txBody>
      </p:sp>
      <p:sp>
        <p:nvSpPr>
          <p:cNvPr id="4" name="Slide Image Placeholder 3"/>
          <p:cNvSpPr>
            <a:spLocks noGrp="1" noRot="1" noChangeAspect="1"/>
          </p:cNvSpPr>
          <p:nvPr>
            <p:ph type="sldImg" idx="2"/>
          </p:nvPr>
        </p:nvSpPr>
        <p:spPr>
          <a:xfrm>
            <a:off x="1414463" y="1162050"/>
            <a:ext cx="4181475" cy="31369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73575"/>
            <a:ext cx="5607050" cy="3660775"/>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3038475" cy="466725"/>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6725"/>
          </a:xfrm>
          <a:prstGeom prst="rect">
            <a:avLst/>
          </a:prstGeom>
        </p:spPr>
        <p:txBody>
          <a:bodyPr vert="horz" lIns="91440" tIns="45720" rIns="91440" bIns="45720" rtlCol="0" anchor="b"/>
          <a:lstStyle>
            <a:lvl1pPr algn="r">
              <a:defRPr sz="1200"/>
            </a:lvl1pPr>
          </a:lstStyle>
          <a:p>
            <a:fld id="{26C949D8-838F-477A-BCE8-658734536DCC}" type="slidenum">
              <a:rPr lang="en-US" smtClean="0"/>
              <a:t>‹#›</a:t>
            </a:fld>
            <a:endParaRPr lang="en-US"/>
          </a:p>
        </p:txBody>
      </p:sp>
    </p:spTree>
    <p:extLst>
      <p:ext uri="{BB962C8B-B14F-4D97-AF65-F5344CB8AC3E}">
        <p14:creationId xmlns:p14="http://schemas.microsoft.com/office/powerpoint/2010/main" val="11235888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6C949D8-838F-477A-BCE8-658734536DCC}" type="slidenum">
              <a:rPr lang="en-US" smtClean="0"/>
              <a:t>3</a:t>
            </a:fld>
            <a:endParaRPr lang="en-US"/>
          </a:p>
        </p:txBody>
      </p:sp>
    </p:spTree>
    <p:extLst>
      <p:ext uri="{BB962C8B-B14F-4D97-AF65-F5344CB8AC3E}">
        <p14:creationId xmlns:p14="http://schemas.microsoft.com/office/powerpoint/2010/main" val="16322725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a:t>
            </a:r>
            <a:r>
              <a:rPr lang="en-US" baseline="0" dirty="0"/>
              <a:t>t just agriculture-other anthropogenic sources also important</a:t>
            </a:r>
          </a:p>
          <a:p>
            <a:r>
              <a:rPr lang="en-US" baseline="0" dirty="0"/>
              <a:t>N, P, temperature, storms, morphometry, landscape</a:t>
            </a:r>
          </a:p>
          <a:p>
            <a:r>
              <a:rPr lang="en-US" baseline="0" dirty="0"/>
              <a:t>Blooms are part of the story- Toxicity also important.</a:t>
            </a:r>
          </a:p>
        </p:txBody>
      </p:sp>
      <p:sp>
        <p:nvSpPr>
          <p:cNvPr id="4" name="Slide Number Placeholder 3"/>
          <p:cNvSpPr>
            <a:spLocks noGrp="1"/>
          </p:cNvSpPr>
          <p:nvPr>
            <p:ph type="sldNum" sz="quarter" idx="10"/>
          </p:nvPr>
        </p:nvSpPr>
        <p:spPr/>
        <p:txBody>
          <a:bodyPr/>
          <a:lstStyle/>
          <a:p>
            <a:fld id="{26C949D8-838F-477A-BCE8-658734536DCC}" type="slidenum">
              <a:rPr lang="en-US" smtClean="0"/>
              <a:t>4</a:t>
            </a:fld>
            <a:endParaRPr lang="en-US"/>
          </a:p>
        </p:txBody>
      </p:sp>
    </p:spTree>
    <p:extLst>
      <p:ext uri="{BB962C8B-B14F-4D97-AF65-F5344CB8AC3E}">
        <p14:creationId xmlns:p14="http://schemas.microsoft.com/office/powerpoint/2010/main" val="208709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Lester Yuan </a:t>
            </a:r>
          </a:p>
        </p:txBody>
      </p:sp>
      <p:sp>
        <p:nvSpPr>
          <p:cNvPr id="4" name="Slide Number Placeholder 3"/>
          <p:cNvSpPr>
            <a:spLocks noGrp="1"/>
          </p:cNvSpPr>
          <p:nvPr>
            <p:ph type="sldNum" sz="quarter" idx="10"/>
          </p:nvPr>
        </p:nvSpPr>
        <p:spPr/>
        <p:txBody>
          <a:bodyPr/>
          <a:lstStyle/>
          <a:p>
            <a:fld id="{26C949D8-838F-477A-BCE8-658734536DCC}" type="slidenum">
              <a:rPr lang="en-US" smtClean="0"/>
              <a:t>16</a:t>
            </a:fld>
            <a:endParaRPr lang="en-US"/>
          </a:p>
        </p:txBody>
      </p:sp>
    </p:spTree>
    <p:extLst>
      <p:ext uri="{BB962C8B-B14F-4D97-AF65-F5344CB8AC3E}">
        <p14:creationId xmlns:p14="http://schemas.microsoft.com/office/powerpoint/2010/main" val="18726903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a:t>
            </a:r>
            <a:r>
              <a:rPr lang="en-US" baseline="0" dirty="0"/>
              <a:t> story we wanted to tell.</a:t>
            </a:r>
            <a:endParaRPr lang="en-US" dirty="0"/>
          </a:p>
        </p:txBody>
      </p:sp>
      <p:sp>
        <p:nvSpPr>
          <p:cNvPr id="4" name="Slide Number Placeholder 3"/>
          <p:cNvSpPr>
            <a:spLocks noGrp="1"/>
          </p:cNvSpPr>
          <p:nvPr>
            <p:ph type="sldNum" sz="quarter" idx="10"/>
          </p:nvPr>
        </p:nvSpPr>
        <p:spPr/>
        <p:txBody>
          <a:bodyPr/>
          <a:lstStyle/>
          <a:p>
            <a:fld id="{26C949D8-838F-477A-BCE8-658734536DCC}" type="slidenum">
              <a:rPr lang="en-US" smtClean="0"/>
              <a:t>19</a:t>
            </a:fld>
            <a:endParaRPr lang="en-US"/>
          </a:p>
        </p:txBody>
      </p:sp>
    </p:spTree>
    <p:extLst>
      <p:ext uri="{BB962C8B-B14F-4D97-AF65-F5344CB8AC3E}">
        <p14:creationId xmlns:p14="http://schemas.microsoft.com/office/powerpoint/2010/main" val="4433297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a:t>
            </a:r>
            <a:r>
              <a:rPr lang="en-US" baseline="0" dirty="0"/>
              <a:t>t just agriculture-other anthropogenic sources also important</a:t>
            </a:r>
          </a:p>
          <a:p>
            <a:r>
              <a:rPr lang="en-US" baseline="0" dirty="0"/>
              <a:t>Blooms are part of the story- Toxicity also important.</a:t>
            </a:r>
          </a:p>
        </p:txBody>
      </p:sp>
      <p:sp>
        <p:nvSpPr>
          <p:cNvPr id="4" name="Slide Number Placeholder 3"/>
          <p:cNvSpPr>
            <a:spLocks noGrp="1"/>
          </p:cNvSpPr>
          <p:nvPr>
            <p:ph type="sldNum" sz="quarter" idx="10"/>
          </p:nvPr>
        </p:nvSpPr>
        <p:spPr/>
        <p:txBody>
          <a:bodyPr/>
          <a:lstStyle/>
          <a:p>
            <a:fld id="{26C949D8-838F-477A-BCE8-658734536DCC}" type="slidenum">
              <a:rPr lang="en-US" smtClean="0"/>
              <a:t>23</a:t>
            </a:fld>
            <a:endParaRPr lang="en-US"/>
          </a:p>
        </p:txBody>
      </p:sp>
    </p:spTree>
    <p:extLst>
      <p:ext uri="{BB962C8B-B14F-4D97-AF65-F5344CB8AC3E}">
        <p14:creationId xmlns:p14="http://schemas.microsoft.com/office/powerpoint/2010/main" val="2024127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619B8E1-7479-45E6-9EEF-1E88894EC03F}" type="datetimeFigureOut">
              <a:rPr lang="en-US" smtClean="0"/>
              <a:t>8/2/2017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F06131-82E1-4586-A572-BA0895C42D97}" type="slidenum">
              <a:rPr lang="en-US" smtClean="0"/>
              <a:t>‹#›</a:t>
            </a:fld>
            <a:endParaRPr lang="en-US"/>
          </a:p>
        </p:txBody>
      </p:sp>
    </p:spTree>
    <p:extLst>
      <p:ext uri="{BB962C8B-B14F-4D97-AF65-F5344CB8AC3E}">
        <p14:creationId xmlns:p14="http://schemas.microsoft.com/office/powerpoint/2010/main" val="32317115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619B8E1-7479-45E6-9EEF-1E88894EC03F}" type="datetimeFigureOut">
              <a:rPr lang="en-US" smtClean="0"/>
              <a:t>8/2/2017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F06131-82E1-4586-A572-BA0895C42D97}" type="slidenum">
              <a:rPr lang="en-US" smtClean="0"/>
              <a:t>‹#›</a:t>
            </a:fld>
            <a:endParaRPr lang="en-US"/>
          </a:p>
        </p:txBody>
      </p:sp>
    </p:spTree>
    <p:extLst>
      <p:ext uri="{BB962C8B-B14F-4D97-AF65-F5344CB8AC3E}">
        <p14:creationId xmlns:p14="http://schemas.microsoft.com/office/powerpoint/2010/main" val="37946374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619B8E1-7479-45E6-9EEF-1E88894EC03F}" type="datetimeFigureOut">
              <a:rPr lang="en-US" smtClean="0"/>
              <a:t>8/2/2017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F06131-82E1-4586-A572-BA0895C42D97}" type="slidenum">
              <a:rPr lang="en-US" smtClean="0"/>
              <a:t>‹#›</a:t>
            </a:fld>
            <a:endParaRPr lang="en-US"/>
          </a:p>
        </p:txBody>
      </p:sp>
    </p:spTree>
    <p:extLst>
      <p:ext uri="{BB962C8B-B14F-4D97-AF65-F5344CB8AC3E}">
        <p14:creationId xmlns:p14="http://schemas.microsoft.com/office/powerpoint/2010/main" val="386798124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Customized evergreen alternate">
    <p:spTree>
      <p:nvGrpSpPr>
        <p:cNvPr id="1" name=""/>
        <p:cNvGrpSpPr/>
        <p:nvPr/>
      </p:nvGrpSpPr>
      <p:grpSpPr>
        <a:xfrm>
          <a:off x="0" y="0"/>
          <a:ext cx="0" cy="0"/>
          <a:chOff x="0" y="0"/>
          <a:chExt cx="0" cy="0"/>
        </a:xfrm>
      </p:grpSpPr>
      <p:pic>
        <p:nvPicPr>
          <p:cNvPr id="4" name="Picture 30" descr="backgrounds_349a"/>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588" y="-1588"/>
            <a:ext cx="9148763" cy="6861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a:spLocks noChangeArrowheads="1"/>
          </p:cNvSpPr>
          <p:nvPr userDrawn="1"/>
        </p:nvSpPr>
        <p:spPr bwMode="auto">
          <a:xfrm>
            <a:off x="-109538" y="6224588"/>
            <a:ext cx="795338" cy="228600"/>
          </a:xfrm>
          <a:prstGeom prst="rect">
            <a:avLst/>
          </a:prstGeom>
          <a:solidFill>
            <a:srgbClr val="00673E"/>
          </a:solidFill>
          <a:ln>
            <a:noFill/>
          </a:ln>
          <a:extLst>
            <a:ext uri="{91240B29-F687-4F45-9708-019B960494DF}">
              <a14:hiddenLine xmlns:a14="http://schemas.microsoft.com/office/drawing/2010/main" w="0">
                <a:solidFill>
                  <a:schemeClr val="tx1"/>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defRPr/>
            </a:pPr>
            <a:endParaRPr lang="en-US"/>
          </a:p>
        </p:txBody>
      </p:sp>
      <p:sp>
        <p:nvSpPr>
          <p:cNvPr id="6" name="Rectangle 16"/>
          <p:cNvSpPr>
            <a:spLocks noChangeArrowheads="1"/>
          </p:cNvSpPr>
          <p:nvPr userDrawn="1"/>
        </p:nvSpPr>
        <p:spPr bwMode="auto">
          <a:xfrm>
            <a:off x="757238" y="6224588"/>
            <a:ext cx="5643562"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nSpc>
                <a:spcPct val="90000"/>
              </a:lnSpc>
              <a:defRPr/>
            </a:pPr>
            <a:r>
              <a:rPr lang="en-US" sz="900" b="1">
                <a:solidFill>
                  <a:srgbClr val="00673E"/>
                </a:solidFill>
              </a:rPr>
              <a:t>Office of Research and Development</a:t>
            </a:r>
          </a:p>
          <a:p>
            <a:pPr>
              <a:lnSpc>
                <a:spcPct val="90000"/>
              </a:lnSpc>
              <a:defRPr/>
            </a:pPr>
            <a:r>
              <a:rPr lang="en-US" sz="900">
                <a:solidFill>
                  <a:srgbClr val="00673E"/>
                </a:solidFill>
              </a:rPr>
              <a:t>National Health and Environmental Effects Research Laboratory, Environmental Public Health Division </a:t>
            </a:r>
          </a:p>
        </p:txBody>
      </p:sp>
      <p:sp>
        <p:nvSpPr>
          <p:cNvPr id="7" name="Rectangle 24"/>
          <p:cNvSpPr>
            <a:spLocks noChangeArrowheads="1"/>
          </p:cNvSpPr>
          <p:nvPr userDrawn="1"/>
        </p:nvSpPr>
        <p:spPr bwMode="auto">
          <a:xfrm>
            <a:off x="2914650" y="3481388"/>
            <a:ext cx="6334125" cy="1371600"/>
          </a:xfrm>
          <a:prstGeom prst="rect">
            <a:avLst/>
          </a:prstGeom>
          <a:solidFill>
            <a:srgbClr val="00673E"/>
          </a:solidFill>
          <a:ln>
            <a:noFill/>
          </a:ln>
          <a:effectLst/>
          <a:extLst>
            <a:ext uri="{91240B29-F687-4F45-9708-019B960494DF}">
              <a14:hiddenLine xmlns:a14="http://schemas.microsoft.com/office/drawing/2010/main" w="9525">
                <a:solidFill>
                  <a:srgbClr val="003F6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defRPr/>
            </a:pPr>
            <a:endParaRPr lang="en-US"/>
          </a:p>
        </p:txBody>
      </p:sp>
      <p:sp>
        <p:nvSpPr>
          <p:cNvPr id="8" name="Text Box 25"/>
          <p:cNvSpPr txBox="1">
            <a:spLocks noChangeArrowheads="1"/>
          </p:cNvSpPr>
          <p:nvPr userDrawn="1"/>
        </p:nvSpPr>
        <p:spPr bwMode="auto">
          <a:xfrm>
            <a:off x="3124200" y="3657600"/>
            <a:ext cx="4724400" cy="963613"/>
          </a:xfrm>
          <a:prstGeom prst="rect">
            <a:avLst/>
          </a:prstGeom>
          <a:solidFill>
            <a:srgbClr val="FFEA88"/>
          </a:solidFill>
          <a:ln w="9525">
            <a:solidFill>
              <a:srgbClr val="FFEA88"/>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09728" tIns="109728" rIns="109728" bIns="109728">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spcBef>
                <a:spcPct val="50000"/>
              </a:spcBef>
              <a:defRPr/>
            </a:pPr>
            <a:r>
              <a:rPr lang="en-US" sz="800"/>
              <a:t>Photo image area measures 1.5” H x 7” and can be masked by a collage strip of one, two or three images.</a:t>
            </a:r>
          </a:p>
          <a:p>
            <a:pPr>
              <a:spcBef>
                <a:spcPct val="50000"/>
              </a:spcBef>
              <a:defRPr/>
            </a:pPr>
            <a:r>
              <a:rPr lang="en-US" sz="800"/>
              <a:t>The photo image area is located 3.19” from left and 3.81” from top of page. </a:t>
            </a:r>
          </a:p>
          <a:p>
            <a:pPr>
              <a:spcBef>
                <a:spcPct val="50000"/>
              </a:spcBef>
              <a:defRPr/>
            </a:pPr>
            <a:r>
              <a:rPr lang="en-US" sz="800"/>
              <a:t>Each image used in collage should be reduced or cropped to a maximum of 1.5” high, stroked with a 1.5 pt white frame and positioned edge-to-edge with accompanying images.</a:t>
            </a:r>
          </a:p>
        </p:txBody>
      </p:sp>
      <p:sp>
        <p:nvSpPr>
          <p:cNvPr id="3074" name="Rectangle 2"/>
          <p:cNvSpPr>
            <a:spLocks noGrp="1" noChangeArrowheads="1"/>
          </p:cNvSpPr>
          <p:nvPr>
            <p:ph type="ctrTitle"/>
          </p:nvPr>
        </p:nvSpPr>
        <p:spPr>
          <a:xfrm>
            <a:off x="2914650" y="1498600"/>
            <a:ext cx="5713413" cy="1447800"/>
          </a:xfrm>
          <a:noFill/>
          <a:extLst>
            <a:ext uri="{909E8E84-426E-40DD-AFC4-6F175D3DCCD1}">
              <a14:hiddenFill xmlns:a14="http://schemas.microsoft.com/office/drawing/2010/main">
                <a:solidFill>
                  <a:schemeClr val="accent1"/>
                </a:solidFill>
              </a14:hiddenFill>
            </a:ext>
          </a:extLst>
        </p:spPr>
        <p:txBody>
          <a:bodyPr lIns="0" tIns="0" rIns="0" bIns="0" anchor="b"/>
          <a:lstStyle>
            <a:lvl1pPr>
              <a:lnSpc>
                <a:spcPct val="90000"/>
              </a:lnSpc>
              <a:defRPr sz="2400"/>
            </a:lvl1pPr>
          </a:lstStyle>
          <a:p>
            <a:pPr lvl="0"/>
            <a:r>
              <a:rPr lang="en-US" noProof="0" dirty="0"/>
              <a:t>Click to edit Master title style</a:t>
            </a:r>
          </a:p>
        </p:txBody>
      </p:sp>
      <p:sp>
        <p:nvSpPr>
          <p:cNvPr id="3075" name="Rectangle 3"/>
          <p:cNvSpPr>
            <a:spLocks noGrp="1" noChangeArrowheads="1"/>
          </p:cNvSpPr>
          <p:nvPr>
            <p:ph type="subTitle" idx="1"/>
          </p:nvPr>
        </p:nvSpPr>
        <p:spPr>
          <a:xfrm>
            <a:off x="2914650" y="3016250"/>
            <a:ext cx="5713413" cy="338138"/>
          </a:xfrm>
        </p:spPr>
        <p:txBody>
          <a:bodyPr lIns="0" tIns="0" rIns="0" bIns="0"/>
          <a:lstStyle>
            <a:lvl1pPr marL="0" indent="0">
              <a:lnSpc>
                <a:spcPct val="70000"/>
              </a:lnSpc>
              <a:buFont typeface="Times" panose="02020603050405020304" pitchFamily="18" charset="0"/>
              <a:buNone/>
              <a:defRPr sz="1400" i="1">
                <a:solidFill>
                  <a:srgbClr val="00673E"/>
                </a:solidFill>
                <a:latin typeface="Times New Roman" panose="02020603050405020304" pitchFamily="18" charset="0"/>
              </a:defRPr>
            </a:lvl1pPr>
          </a:lstStyle>
          <a:p>
            <a:pPr lvl="0"/>
            <a:r>
              <a:rPr lang="en-US" noProof="0"/>
              <a:t>Click to edit Master subtitle style</a:t>
            </a:r>
          </a:p>
        </p:txBody>
      </p:sp>
      <p:sp>
        <p:nvSpPr>
          <p:cNvPr id="9" name="Rectangle 4"/>
          <p:cNvSpPr>
            <a:spLocks noGrp="1" noChangeArrowheads="1"/>
          </p:cNvSpPr>
          <p:nvPr>
            <p:ph type="dt" sz="half" idx="10"/>
          </p:nvPr>
        </p:nvSpPr>
        <p:spPr bwMode="auto">
          <a:xfrm>
            <a:off x="6629400" y="6224588"/>
            <a:ext cx="1905000" cy="2286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0" tIns="0" rIns="0" bIns="0" numCol="1" anchor="b" anchorCtr="0" compatLnSpc="1">
            <a:prstTxWarp prst="textNoShape">
              <a:avLst/>
            </a:prstTxWarp>
          </a:bodyPr>
          <a:lstStyle>
            <a:lvl1pPr algn="r">
              <a:defRPr sz="1000" b="1">
                <a:solidFill>
                  <a:srgbClr val="00673E"/>
                </a:solidFill>
                <a:latin typeface="Arial" panose="020B0604020202020204" pitchFamily="34" charset="0"/>
                <a:ea typeface="ＭＳ Ｐゴシック" panose="020B0600070205080204" pitchFamily="34" charset="-128"/>
              </a:defRPr>
            </a:lvl1pPr>
          </a:lstStyle>
          <a:p>
            <a:pPr>
              <a:defRPr/>
            </a:pPr>
            <a:fld id="{A48E82B3-E6BD-42E1-B6EC-294D7530A064}" type="datetime1">
              <a:rPr lang="en-US"/>
              <a:pPr>
                <a:defRPr/>
              </a:pPr>
              <a:t>8/2/2017</a:t>
            </a:fld>
            <a:endParaRPr lang="en-US" dirty="0"/>
          </a:p>
        </p:txBody>
      </p:sp>
    </p:spTree>
    <p:extLst>
      <p:ext uri="{BB962C8B-B14F-4D97-AF65-F5344CB8AC3E}">
        <p14:creationId xmlns:p14="http://schemas.microsoft.com/office/powerpoint/2010/main" val="143263439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p:cNvSpPr>
            <a:spLocks noGrp="1"/>
          </p:cNvSpPr>
          <p:nvPr>
            <p:ph type="title"/>
          </p:nvPr>
        </p:nvSpPr>
        <p:spPr/>
        <p:txBody>
          <a:bodyPr/>
          <a:lstStyle/>
          <a:p>
            <a:r>
              <a:rPr lang="en-US"/>
              <a:t>Click to edit Master title style</a:t>
            </a:r>
          </a:p>
        </p:txBody>
      </p:sp>
      <p:sp>
        <p:nvSpPr>
          <p:cNvPr id="4" name="Rectangle 6"/>
          <p:cNvSpPr>
            <a:spLocks noGrp="1" noChangeArrowheads="1"/>
          </p:cNvSpPr>
          <p:nvPr>
            <p:ph type="sldNum" sz="quarter" idx="10"/>
          </p:nvPr>
        </p:nvSpPr>
        <p:spPr>
          <a:ln/>
        </p:spPr>
        <p:txBody>
          <a:bodyPr/>
          <a:lstStyle>
            <a:lvl1pPr>
              <a:defRPr/>
            </a:lvl1pPr>
          </a:lstStyle>
          <a:p>
            <a:pPr>
              <a:defRPr/>
            </a:pPr>
            <a:fld id="{5E0438C6-1BE1-41FE-996F-1F0E1E658C22}" type="slidenum">
              <a:rPr lang="en-US" altLang="en-US"/>
              <a:pPr>
                <a:defRPr/>
              </a:pPr>
              <a:t>‹#›</a:t>
            </a:fld>
            <a:endParaRPr lang="en-US" altLang="en-US"/>
          </a:p>
        </p:txBody>
      </p:sp>
    </p:spTree>
    <p:extLst>
      <p:ext uri="{BB962C8B-B14F-4D97-AF65-F5344CB8AC3E}">
        <p14:creationId xmlns:p14="http://schemas.microsoft.com/office/powerpoint/2010/main" val="172537420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6"/>
          <p:cNvSpPr>
            <a:spLocks noGrp="1" noChangeArrowheads="1"/>
          </p:cNvSpPr>
          <p:nvPr>
            <p:ph type="sldNum" sz="quarter" idx="10"/>
          </p:nvPr>
        </p:nvSpPr>
        <p:spPr>
          <a:ln/>
        </p:spPr>
        <p:txBody>
          <a:bodyPr/>
          <a:lstStyle>
            <a:lvl1pPr>
              <a:defRPr/>
            </a:lvl1pPr>
          </a:lstStyle>
          <a:p>
            <a:pPr>
              <a:defRPr/>
            </a:pPr>
            <a:fld id="{6E832FF0-F204-41B9-9612-B675B52DA885}" type="slidenum">
              <a:rPr lang="en-US" altLang="en-US"/>
              <a:pPr>
                <a:defRPr/>
              </a:pPr>
              <a:t>‹#›</a:t>
            </a:fld>
            <a:endParaRPr lang="en-US" altLang="en-US"/>
          </a:p>
        </p:txBody>
      </p:sp>
    </p:spTree>
    <p:extLst>
      <p:ext uri="{BB962C8B-B14F-4D97-AF65-F5344CB8AC3E}">
        <p14:creationId xmlns:p14="http://schemas.microsoft.com/office/powerpoint/2010/main" val="68035867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6"/>
          <p:cNvSpPr>
            <a:spLocks noGrp="1" noChangeArrowheads="1"/>
          </p:cNvSpPr>
          <p:nvPr>
            <p:ph type="sldNum" sz="quarter" idx="10"/>
          </p:nvPr>
        </p:nvSpPr>
        <p:spPr>
          <a:ln/>
        </p:spPr>
        <p:txBody>
          <a:bodyPr/>
          <a:lstStyle>
            <a:lvl1pPr>
              <a:defRPr/>
            </a:lvl1pPr>
          </a:lstStyle>
          <a:p>
            <a:pPr>
              <a:defRPr/>
            </a:pPr>
            <a:fld id="{B43D3327-C52F-4679-A4C5-71B0CEB5E5EB}" type="slidenum">
              <a:rPr lang="en-US" altLang="en-US"/>
              <a:pPr>
                <a:defRPr/>
              </a:pPr>
              <a:t>‹#›</a:t>
            </a:fld>
            <a:endParaRPr lang="en-US" altLang="en-US"/>
          </a:p>
        </p:txBody>
      </p:sp>
    </p:spTree>
    <p:extLst>
      <p:ext uri="{BB962C8B-B14F-4D97-AF65-F5344CB8AC3E}">
        <p14:creationId xmlns:p14="http://schemas.microsoft.com/office/powerpoint/2010/main" val="41192100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8"/>
            <a:ext cx="78867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
        <p:nvSpPr>
          <p:cNvPr id="4" name="Rectangle 6"/>
          <p:cNvSpPr>
            <a:spLocks noGrp="1" noChangeArrowheads="1"/>
          </p:cNvSpPr>
          <p:nvPr>
            <p:ph type="sldNum" sz="quarter" idx="10"/>
          </p:nvPr>
        </p:nvSpPr>
        <p:spPr>
          <a:ln/>
        </p:spPr>
        <p:txBody>
          <a:bodyPr/>
          <a:lstStyle>
            <a:lvl1pPr>
              <a:defRPr/>
            </a:lvl1pPr>
          </a:lstStyle>
          <a:p>
            <a:pPr>
              <a:defRPr/>
            </a:pPr>
            <a:fld id="{F3D427B5-66B0-4A17-9C62-BCF89E25246C}" type="slidenum">
              <a:rPr lang="en-US" altLang="en-US"/>
              <a:pPr>
                <a:defRPr/>
              </a:pPr>
              <a:t>‹#›</a:t>
            </a:fld>
            <a:endParaRPr lang="en-US" altLang="en-US"/>
          </a:p>
        </p:txBody>
      </p:sp>
    </p:spTree>
    <p:extLst>
      <p:ext uri="{BB962C8B-B14F-4D97-AF65-F5344CB8AC3E}">
        <p14:creationId xmlns:p14="http://schemas.microsoft.com/office/powerpoint/2010/main" val="349721600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757238" y="2165350"/>
            <a:ext cx="3810000" cy="37782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19638" y="2165350"/>
            <a:ext cx="3810000" cy="37782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6"/>
          <p:cNvSpPr>
            <a:spLocks noGrp="1" noChangeArrowheads="1"/>
          </p:cNvSpPr>
          <p:nvPr>
            <p:ph type="sldNum" sz="quarter" idx="10"/>
          </p:nvPr>
        </p:nvSpPr>
        <p:spPr>
          <a:ln/>
        </p:spPr>
        <p:txBody>
          <a:bodyPr/>
          <a:lstStyle>
            <a:lvl1pPr>
              <a:defRPr/>
            </a:lvl1pPr>
          </a:lstStyle>
          <a:p>
            <a:pPr>
              <a:defRPr/>
            </a:pPr>
            <a:fld id="{7785A207-CF20-414A-BC84-F85ED01F093B}" type="slidenum">
              <a:rPr lang="en-US" altLang="en-US"/>
              <a:pPr>
                <a:defRPr/>
              </a:pPr>
              <a:t>‹#›</a:t>
            </a:fld>
            <a:endParaRPr lang="en-US" altLang="en-US"/>
          </a:p>
        </p:txBody>
      </p:sp>
    </p:spTree>
    <p:extLst>
      <p:ext uri="{BB962C8B-B14F-4D97-AF65-F5344CB8AC3E}">
        <p14:creationId xmlns:p14="http://schemas.microsoft.com/office/powerpoint/2010/main" val="225766053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365125"/>
            <a:ext cx="7886700" cy="1325563"/>
          </a:xfrm>
        </p:spPr>
        <p:txBody>
          <a:bodyPr/>
          <a:lstStyle/>
          <a:p>
            <a:r>
              <a:rPr lang="en-US"/>
              <a:t>Click to edit Master title style</a:t>
            </a:r>
          </a:p>
        </p:txBody>
      </p:sp>
      <p:sp>
        <p:nvSpPr>
          <p:cNvPr id="3" name="Text Placeholder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30238" y="2505075"/>
            <a:ext cx="386873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7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p:cNvSpPr>
            <a:spLocks noGrp="1" noChangeArrowheads="1"/>
          </p:cNvSpPr>
          <p:nvPr>
            <p:ph type="sldNum" sz="quarter" idx="10"/>
          </p:nvPr>
        </p:nvSpPr>
        <p:spPr>
          <a:ln/>
        </p:spPr>
        <p:txBody>
          <a:bodyPr/>
          <a:lstStyle>
            <a:lvl1pPr>
              <a:defRPr/>
            </a:lvl1pPr>
          </a:lstStyle>
          <a:p>
            <a:pPr>
              <a:defRPr/>
            </a:pPr>
            <a:fld id="{920868F9-6FD5-45E6-9B16-C1D74CE502E6}" type="slidenum">
              <a:rPr lang="en-US" altLang="en-US"/>
              <a:pPr>
                <a:defRPr/>
              </a:pPr>
              <a:t>‹#›</a:t>
            </a:fld>
            <a:endParaRPr lang="en-US" altLang="en-US"/>
          </a:p>
        </p:txBody>
      </p:sp>
    </p:spTree>
    <p:extLst>
      <p:ext uri="{BB962C8B-B14F-4D97-AF65-F5344CB8AC3E}">
        <p14:creationId xmlns:p14="http://schemas.microsoft.com/office/powerpoint/2010/main" val="153725897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6"/>
          <p:cNvSpPr>
            <a:spLocks noGrp="1" noChangeArrowheads="1"/>
          </p:cNvSpPr>
          <p:nvPr>
            <p:ph type="sldNum" sz="quarter" idx="10"/>
          </p:nvPr>
        </p:nvSpPr>
        <p:spPr>
          <a:ln/>
        </p:spPr>
        <p:txBody>
          <a:bodyPr/>
          <a:lstStyle>
            <a:lvl1pPr>
              <a:defRPr/>
            </a:lvl1pPr>
          </a:lstStyle>
          <a:p>
            <a:pPr>
              <a:defRPr/>
            </a:pPr>
            <a:fld id="{5C37AF4A-75CB-4425-BF75-1C1BECC73C2D}" type="slidenum">
              <a:rPr lang="en-US" altLang="en-US"/>
              <a:pPr>
                <a:defRPr/>
              </a:pPr>
              <a:t>‹#›</a:t>
            </a:fld>
            <a:endParaRPr lang="en-US" altLang="en-US"/>
          </a:p>
        </p:txBody>
      </p:sp>
    </p:spTree>
    <p:extLst>
      <p:ext uri="{BB962C8B-B14F-4D97-AF65-F5344CB8AC3E}">
        <p14:creationId xmlns:p14="http://schemas.microsoft.com/office/powerpoint/2010/main" val="11027565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619B8E1-7479-45E6-9EEF-1E88894EC03F}" type="datetimeFigureOut">
              <a:rPr lang="en-US" smtClean="0"/>
              <a:t>8/2/2017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F06131-82E1-4586-A572-BA0895C42D97}" type="slidenum">
              <a:rPr lang="en-US" smtClean="0"/>
              <a:t>‹#›</a:t>
            </a:fld>
            <a:endParaRPr lang="en-US"/>
          </a:p>
        </p:txBody>
      </p:sp>
    </p:spTree>
    <p:extLst>
      <p:ext uri="{BB962C8B-B14F-4D97-AF65-F5344CB8AC3E}">
        <p14:creationId xmlns:p14="http://schemas.microsoft.com/office/powerpoint/2010/main" val="227145591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sldNum" sz="quarter" idx="10"/>
          </p:nvPr>
        </p:nvSpPr>
        <p:spPr>
          <a:ln/>
        </p:spPr>
        <p:txBody>
          <a:bodyPr/>
          <a:lstStyle>
            <a:lvl1pPr>
              <a:defRPr/>
            </a:lvl1pPr>
          </a:lstStyle>
          <a:p>
            <a:pPr>
              <a:defRPr/>
            </a:pPr>
            <a:fld id="{76605A30-FEBC-4BB0-AFEE-B2601559B805}" type="slidenum">
              <a:rPr lang="en-US" altLang="en-US"/>
              <a:pPr>
                <a:defRPr/>
              </a:pPr>
              <a:t>‹#›</a:t>
            </a:fld>
            <a:endParaRPr lang="en-US" altLang="en-US"/>
          </a:p>
        </p:txBody>
      </p:sp>
    </p:spTree>
    <p:extLst>
      <p:ext uri="{BB962C8B-B14F-4D97-AF65-F5344CB8AC3E}">
        <p14:creationId xmlns:p14="http://schemas.microsoft.com/office/powerpoint/2010/main" val="235588650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Rectangle 6"/>
          <p:cNvSpPr>
            <a:spLocks noGrp="1" noChangeArrowheads="1"/>
          </p:cNvSpPr>
          <p:nvPr>
            <p:ph type="sldNum" sz="quarter" idx="10"/>
          </p:nvPr>
        </p:nvSpPr>
        <p:spPr>
          <a:ln/>
        </p:spPr>
        <p:txBody>
          <a:bodyPr/>
          <a:lstStyle>
            <a:lvl1pPr>
              <a:defRPr/>
            </a:lvl1pPr>
          </a:lstStyle>
          <a:p>
            <a:pPr>
              <a:defRPr/>
            </a:pPr>
            <a:fld id="{AAF9AE64-4D20-4A94-BAA9-6704423350E3}" type="slidenum">
              <a:rPr lang="en-US" altLang="en-US"/>
              <a:pPr>
                <a:defRPr/>
              </a:pPr>
              <a:t>‹#›</a:t>
            </a:fld>
            <a:endParaRPr lang="en-US" altLang="en-US"/>
          </a:p>
        </p:txBody>
      </p:sp>
    </p:spTree>
    <p:extLst>
      <p:ext uri="{BB962C8B-B14F-4D97-AF65-F5344CB8AC3E}">
        <p14:creationId xmlns:p14="http://schemas.microsoft.com/office/powerpoint/2010/main" val="181742129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Rectangle 6"/>
          <p:cNvSpPr>
            <a:spLocks noGrp="1" noChangeArrowheads="1"/>
          </p:cNvSpPr>
          <p:nvPr>
            <p:ph type="sldNum" sz="quarter" idx="10"/>
          </p:nvPr>
        </p:nvSpPr>
        <p:spPr>
          <a:ln/>
        </p:spPr>
        <p:txBody>
          <a:bodyPr/>
          <a:lstStyle>
            <a:lvl1pPr>
              <a:defRPr/>
            </a:lvl1pPr>
          </a:lstStyle>
          <a:p>
            <a:pPr>
              <a:defRPr/>
            </a:pPr>
            <a:fld id="{0BD41042-CE1C-40BD-B8DA-2BAFA8358B3B}" type="slidenum">
              <a:rPr lang="en-US" altLang="en-US"/>
              <a:pPr>
                <a:defRPr/>
              </a:pPr>
              <a:t>‹#›</a:t>
            </a:fld>
            <a:endParaRPr lang="en-US" altLang="en-US"/>
          </a:p>
        </p:txBody>
      </p:sp>
    </p:spTree>
    <p:extLst>
      <p:ext uri="{BB962C8B-B14F-4D97-AF65-F5344CB8AC3E}">
        <p14:creationId xmlns:p14="http://schemas.microsoft.com/office/powerpoint/2010/main" val="166025678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6"/>
          <p:cNvSpPr>
            <a:spLocks noGrp="1" noChangeArrowheads="1"/>
          </p:cNvSpPr>
          <p:nvPr>
            <p:ph type="sldNum" sz="quarter" idx="10"/>
          </p:nvPr>
        </p:nvSpPr>
        <p:spPr>
          <a:ln/>
        </p:spPr>
        <p:txBody>
          <a:bodyPr/>
          <a:lstStyle>
            <a:lvl1pPr>
              <a:defRPr/>
            </a:lvl1pPr>
          </a:lstStyle>
          <a:p>
            <a:pPr>
              <a:defRPr/>
            </a:pPr>
            <a:fld id="{4AD7B920-5BC2-4A85-9A39-F7E04F6A4F22}" type="slidenum">
              <a:rPr lang="en-US" altLang="en-US"/>
              <a:pPr>
                <a:defRPr/>
              </a:pPr>
              <a:t>‹#›</a:t>
            </a:fld>
            <a:endParaRPr lang="en-US" altLang="en-US"/>
          </a:p>
        </p:txBody>
      </p:sp>
    </p:spTree>
    <p:extLst>
      <p:ext uri="{BB962C8B-B14F-4D97-AF65-F5344CB8AC3E}">
        <p14:creationId xmlns:p14="http://schemas.microsoft.com/office/powerpoint/2010/main" val="359114162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86538" y="1708150"/>
            <a:ext cx="1943100" cy="423545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57238" y="1708150"/>
            <a:ext cx="5676900" cy="4235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6"/>
          <p:cNvSpPr>
            <a:spLocks noGrp="1" noChangeArrowheads="1"/>
          </p:cNvSpPr>
          <p:nvPr>
            <p:ph type="sldNum" sz="quarter" idx="10"/>
          </p:nvPr>
        </p:nvSpPr>
        <p:spPr>
          <a:ln/>
        </p:spPr>
        <p:txBody>
          <a:bodyPr/>
          <a:lstStyle>
            <a:lvl1pPr>
              <a:defRPr/>
            </a:lvl1pPr>
          </a:lstStyle>
          <a:p>
            <a:pPr>
              <a:defRPr/>
            </a:pPr>
            <a:fld id="{06E825B7-2C6D-483F-B8DD-BD62BCF096D2}" type="slidenum">
              <a:rPr lang="en-US" altLang="en-US"/>
              <a:pPr>
                <a:defRPr/>
              </a:pPr>
              <a:t>‹#›</a:t>
            </a:fld>
            <a:endParaRPr lang="en-US" altLang="en-US"/>
          </a:p>
        </p:txBody>
      </p:sp>
    </p:spTree>
    <p:extLst>
      <p:ext uri="{BB962C8B-B14F-4D97-AF65-F5344CB8AC3E}">
        <p14:creationId xmlns:p14="http://schemas.microsoft.com/office/powerpoint/2010/main" val="11216443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757238" y="1708150"/>
            <a:ext cx="7772400" cy="304800"/>
          </a:xfrm>
        </p:spPr>
        <p:txBody>
          <a:bodyPr/>
          <a:lstStyle/>
          <a:p>
            <a:r>
              <a:rPr lang="en-US"/>
              <a:t>Click to edit Master title style</a:t>
            </a:r>
          </a:p>
        </p:txBody>
      </p:sp>
      <p:sp>
        <p:nvSpPr>
          <p:cNvPr id="3" name="Table Placeholder 2"/>
          <p:cNvSpPr>
            <a:spLocks noGrp="1"/>
          </p:cNvSpPr>
          <p:nvPr>
            <p:ph type="tbl" idx="1"/>
          </p:nvPr>
        </p:nvSpPr>
        <p:spPr>
          <a:xfrm>
            <a:off x="757238" y="2165350"/>
            <a:ext cx="7772400" cy="3778250"/>
          </a:xfrm>
        </p:spPr>
        <p:txBody>
          <a:bodyPr/>
          <a:lstStyle/>
          <a:p>
            <a:pPr lvl="0"/>
            <a:endParaRPr lang="en-US" noProof="0"/>
          </a:p>
        </p:txBody>
      </p:sp>
      <p:sp>
        <p:nvSpPr>
          <p:cNvPr id="4" name="Rectangle 6"/>
          <p:cNvSpPr>
            <a:spLocks noGrp="1" noChangeArrowheads="1"/>
          </p:cNvSpPr>
          <p:nvPr>
            <p:ph type="sldNum" sz="quarter" idx="10"/>
          </p:nvPr>
        </p:nvSpPr>
        <p:spPr>
          <a:ln/>
        </p:spPr>
        <p:txBody>
          <a:bodyPr/>
          <a:lstStyle>
            <a:lvl1pPr>
              <a:defRPr/>
            </a:lvl1pPr>
          </a:lstStyle>
          <a:p>
            <a:pPr>
              <a:defRPr/>
            </a:pPr>
            <a:fld id="{2772A302-475D-473A-9910-D3BC264B28C2}" type="slidenum">
              <a:rPr lang="en-US" altLang="en-US"/>
              <a:pPr>
                <a:defRPr/>
              </a:pPr>
              <a:t>‹#›</a:t>
            </a:fld>
            <a:endParaRPr lang="en-US" altLang="en-US"/>
          </a:p>
        </p:txBody>
      </p:sp>
    </p:spTree>
    <p:extLst>
      <p:ext uri="{BB962C8B-B14F-4D97-AF65-F5344CB8AC3E}">
        <p14:creationId xmlns:p14="http://schemas.microsoft.com/office/powerpoint/2010/main" val="423458491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757238" y="1708150"/>
            <a:ext cx="7772400" cy="42354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6"/>
          <p:cNvSpPr>
            <a:spLocks noGrp="1" noChangeArrowheads="1"/>
          </p:cNvSpPr>
          <p:nvPr>
            <p:ph type="sldNum" sz="quarter" idx="10"/>
          </p:nvPr>
        </p:nvSpPr>
        <p:spPr>
          <a:ln/>
        </p:spPr>
        <p:txBody>
          <a:bodyPr/>
          <a:lstStyle>
            <a:lvl1pPr>
              <a:defRPr/>
            </a:lvl1pPr>
          </a:lstStyle>
          <a:p>
            <a:pPr>
              <a:defRPr/>
            </a:pPr>
            <a:fld id="{006F69E5-203A-4B8B-BF7F-DECAE81E2A50}" type="slidenum">
              <a:rPr lang="en-US" altLang="en-US"/>
              <a:pPr>
                <a:defRPr/>
              </a:pPr>
              <a:t>‹#›</a:t>
            </a:fld>
            <a:endParaRPr lang="en-US" altLang="en-US"/>
          </a:p>
        </p:txBody>
      </p:sp>
    </p:spTree>
    <p:extLst>
      <p:ext uri="{BB962C8B-B14F-4D97-AF65-F5344CB8AC3E}">
        <p14:creationId xmlns:p14="http://schemas.microsoft.com/office/powerpoint/2010/main" val="1345016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619B8E1-7479-45E6-9EEF-1E88894EC03F}" type="datetimeFigureOut">
              <a:rPr lang="en-US" smtClean="0"/>
              <a:t>8/2/2017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F06131-82E1-4586-A572-BA0895C42D97}" type="slidenum">
              <a:rPr lang="en-US" smtClean="0"/>
              <a:t>‹#›</a:t>
            </a:fld>
            <a:endParaRPr lang="en-US"/>
          </a:p>
        </p:txBody>
      </p:sp>
    </p:spTree>
    <p:extLst>
      <p:ext uri="{BB962C8B-B14F-4D97-AF65-F5344CB8AC3E}">
        <p14:creationId xmlns:p14="http://schemas.microsoft.com/office/powerpoint/2010/main" val="18839392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619B8E1-7479-45E6-9EEF-1E88894EC03F}" type="datetimeFigureOut">
              <a:rPr lang="en-US" smtClean="0"/>
              <a:t>8/2/2017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3F06131-82E1-4586-A572-BA0895C42D97}" type="slidenum">
              <a:rPr lang="en-US" smtClean="0"/>
              <a:t>‹#›</a:t>
            </a:fld>
            <a:endParaRPr lang="en-US"/>
          </a:p>
        </p:txBody>
      </p:sp>
    </p:spTree>
    <p:extLst>
      <p:ext uri="{BB962C8B-B14F-4D97-AF65-F5344CB8AC3E}">
        <p14:creationId xmlns:p14="http://schemas.microsoft.com/office/powerpoint/2010/main" val="6884452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619B8E1-7479-45E6-9EEF-1E88894EC03F}" type="datetimeFigureOut">
              <a:rPr lang="en-US" smtClean="0"/>
              <a:t>8/2/2017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3F06131-82E1-4586-A572-BA0895C42D97}" type="slidenum">
              <a:rPr lang="en-US" smtClean="0"/>
              <a:t>‹#›</a:t>
            </a:fld>
            <a:endParaRPr lang="en-US"/>
          </a:p>
        </p:txBody>
      </p:sp>
    </p:spTree>
    <p:extLst>
      <p:ext uri="{BB962C8B-B14F-4D97-AF65-F5344CB8AC3E}">
        <p14:creationId xmlns:p14="http://schemas.microsoft.com/office/powerpoint/2010/main" val="17980597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619B8E1-7479-45E6-9EEF-1E88894EC03F}" type="datetimeFigureOut">
              <a:rPr lang="en-US" smtClean="0"/>
              <a:t>8/2/2017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3F06131-82E1-4586-A572-BA0895C42D97}" type="slidenum">
              <a:rPr lang="en-US" smtClean="0"/>
              <a:t>‹#›</a:t>
            </a:fld>
            <a:endParaRPr lang="en-US"/>
          </a:p>
        </p:txBody>
      </p:sp>
    </p:spTree>
    <p:extLst>
      <p:ext uri="{BB962C8B-B14F-4D97-AF65-F5344CB8AC3E}">
        <p14:creationId xmlns:p14="http://schemas.microsoft.com/office/powerpoint/2010/main" val="28814324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619B8E1-7479-45E6-9EEF-1E88894EC03F}" type="datetimeFigureOut">
              <a:rPr lang="en-US" smtClean="0"/>
              <a:t>8/2/2017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3F06131-82E1-4586-A572-BA0895C42D97}" type="slidenum">
              <a:rPr lang="en-US" smtClean="0"/>
              <a:t>‹#›</a:t>
            </a:fld>
            <a:endParaRPr lang="en-US"/>
          </a:p>
        </p:txBody>
      </p:sp>
    </p:spTree>
    <p:extLst>
      <p:ext uri="{BB962C8B-B14F-4D97-AF65-F5344CB8AC3E}">
        <p14:creationId xmlns:p14="http://schemas.microsoft.com/office/powerpoint/2010/main" val="2011235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619B8E1-7479-45E6-9EEF-1E88894EC03F}" type="datetimeFigureOut">
              <a:rPr lang="en-US" smtClean="0"/>
              <a:t>8/2/2017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3F06131-82E1-4586-A572-BA0895C42D97}" type="slidenum">
              <a:rPr lang="en-US" smtClean="0"/>
              <a:t>‹#›</a:t>
            </a:fld>
            <a:endParaRPr lang="en-US"/>
          </a:p>
        </p:txBody>
      </p:sp>
    </p:spTree>
    <p:extLst>
      <p:ext uri="{BB962C8B-B14F-4D97-AF65-F5344CB8AC3E}">
        <p14:creationId xmlns:p14="http://schemas.microsoft.com/office/powerpoint/2010/main" val="32351842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619B8E1-7479-45E6-9EEF-1E88894EC03F}" type="datetimeFigureOut">
              <a:rPr lang="en-US" smtClean="0"/>
              <a:t>8/2/2017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3F06131-82E1-4586-A572-BA0895C42D97}" type="slidenum">
              <a:rPr lang="en-US" smtClean="0"/>
              <a:t>‹#›</a:t>
            </a:fld>
            <a:endParaRPr lang="en-US"/>
          </a:p>
        </p:txBody>
      </p:sp>
    </p:spTree>
    <p:extLst>
      <p:ext uri="{BB962C8B-B14F-4D97-AF65-F5344CB8AC3E}">
        <p14:creationId xmlns:p14="http://schemas.microsoft.com/office/powerpoint/2010/main" val="42257055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image" Target="../media/image1.png"/><Relationship Id="rId2" Type="http://schemas.openxmlformats.org/officeDocument/2006/relationships/slideLayout" Target="../slideLayouts/slideLayout13.xml"/><Relationship Id="rId16" Type="http://schemas.openxmlformats.org/officeDocument/2006/relationships/theme" Target="../theme/theme2.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619B8E1-7479-45E6-9EEF-1E88894EC03F}" type="datetimeFigureOut">
              <a:rPr lang="en-US" smtClean="0"/>
              <a:t>8/2/2017</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3F06131-82E1-4586-A572-BA0895C42D97}" type="slidenum">
              <a:rPr lang="en-US" smtClean="0"/>
              <a:t>‹#›</a:t>
            </a:fld>
            <a:endParaRPr lang="en-US"/>
          </a:p>
        </p:txBody>
      </p:sp>
    </p:spTree>
    <p:extLst>
      <p:ext uri="{BB962C8B-B14F-4D97-AF65-F5344CB8AC3E}">
        <p14:creationId xmlns:p14="http://schemas.microsoft.com/office/powerpoint/2010/main" val="10144705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19" descr="backgrounds_349d"/>
          <p:cNvPicPr>
            <a:picLocks noChangeAspect="1" noChangeArrowheads="1"/>
          </p:cNvPicPr>
          <p:nvPr userDrawn="1"/>
        </p:nvPicPr>
        <p:blipFill>
          <a:blip r:embed="rId17">
            <a:extLst>
              <a:ext uri="{28A0092B-C50C-407E-A947-70E740481C1C}">
                <a14:useLocalDpi xmlns:a14="http://schemas.microsoft.com/office/drawing/2010/main" val="0"/>
              </a:ext>
            </a:extLst>
          </a:blip>
          <a:srcRect/>
          <a:stretch>
            <a:fillRect/>
          </a:stretch>
        </p:blipFill>
        <p:spPr bwMode="auto">
          <a:xfrm>
            <a:off x="-1588" y="-1588"/>
            <a:ext cx="9148763" cy="6861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2"/>
          <p:cNvSpPr>
            <a:spLocks noGrp="1" noChangeArrowheads="1"/>
          </p:cNvSpPr>
          <p:nvPr>
            <p:ph type="title"/>
          </p:nvPr>
        </p:nvSpPr>
        <p:spPr bwMode="auto">
          <a:xfrm>
            <a:off x="757238" y="1708150"/>
            <a:ext cx="7772400" cy="304800"/>
          </a:xfrm>
          <a:prstGeom prst="rect">
            <a:avLst/>
          </a:prstGeom>
          <a:solidFill>
            <a:schemeClr val="bg1">
              <a:alpha val="0"/>
            </a:schemeClr>
          </a:solidFill>
          <a:ln>
            <a:noFill/>
          </a:ln>
          <a:extLs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Cyanobacteria and their toxins, an emerging public health threat</a:t>
            </a:r>
          </a:p>
        </p:txBody>
      </p:sp>
      <p:sp>
        <p:nvSpPr>
          <p:cNvPr id="1028" name="Rectangle 3"/>
          <p:cNvSpPr>
            <a:spLocks noGrp="1" noChangeArrowheads="1"/>
          </p:cNvSpPr>
          <p:nvPr>
            <p:ph type="body" idx="1"/>
          </p:nvPr>
        </p:nvSpPr>
        <p:spPr bwMode="auto">
          <a:xfrm>
            <a:off x="757238" y="2165350"/>
            <a:ext cx="7772400" cy="3778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30" name="Rectangle 6"/>
          <p:cNvSpPr>
            <a:spLocks noGrp="1" noChangeArrowheads="1"/>
          </p:cNvSpPr>
          <p:nvPr>
            <p:ph type="sldNum" sz="quarter" idx="4"/>
          </p:nvPr>
        </p:nvSpPr>
        <p:spPr bwMode="auto">
          <a:xfrm>
            <a:off x="6553200" y="6224588"/>
            <a:ext cx="1905000" cy="22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0" tIns="0" rIns="0" bIns="0" numCol="1" anchor="ctr" anchorCtr="0" compatLnSpc="1">
            <a:prstTxWarp prst="textNoShape">
              <a:avLst/>
            </a:prstTxWarp>
          </a:bodyPr>
          <a:lstStyle>
            <a:lvl1pPr algn="r">
              <a:defRPr sz="1000" b="1">
                <a:solidFill>
                  <a:srgbClr val="00673E"/>
                </a:solidFill>
              </a:defRPr>
            </a:lvl1pPr>
          </a:lstStyle>
          <a:p>
            <a:pPr>
              <a:defRPr/>
            </a:pPr>
            <a:fld id="{01DB69FF-1361-402E-B16A-14C85BCE5812}" type="slidenum">
              <a:rPr lang="en-US" altLang="en-US"/>
              <a:pPr>
                <a:defRPr/>
              </a:pPr>
              <a:t>‹#›</a:t>
            </a:fld>
            <a:endParaRPr lang="en-US" altLang="en-US"/>
          </a:p>
        </p:txBody>
      </p:sp>
      <p:sp>
        <p:nvSpPr>
          <p:cNvPr id="2" name="Rectangle 9"/>
          <p:cNvSpPr>
            <a:spLocks noChangeArrowheads="1"/>
          </p:cNvSpPr>
          <p:nvPr/>
        </p:nvSpPr>
        <p:spPr bwMode="auto">
          <a:xfrm>
            <a:off x="757238" y="6219825"/>
            <a:ext cx="5643562" cy="2492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nchor="b">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nSpc>
                <a:spcPct val="90000"/>
              </a:lnSpc>
              <a:defRPr/>
            </a:pPr>
            <a:r>
              <a:rPr lang="en-US" sz="900" b="1">
                <a:solidFill>
                  <a:srgbClr val="00673E"/>
                </a:solidFill>
              </a:rPr>
              <a:t>Office of Research and Development</a:t>
            </a:r>
          </a:p>
          <a:p>
            <a:pPr>
              <a:lnSpc>
                <a:spcPct val="90000"/>
              </a:lnSpc>
              <a:defRPr/>
            </a:pPr>
            <a:r>
              <a:rPr lang="en-US" sz="900">
                <a:solidFill>
                  <a:srgbClr val="00673E"/>
                </a:solidFill>
              </a:rPr>
              <a:t>National Health and Environmental Effects Research Laboratory, Environmental Public Health Division</a:t>
            </a:r>
          </a:p>
        </p:txBody>
      </p:sp>
      <p:sp>
        <p:nvSpPr>
          <p:cNvPr id="1031" name="Rectangle 10"/>
          <p:cNvSpPr>
            <a:spLocks noChangeArrowheads="1"/>
          </p:cNvSpPr>
          <p:nvPr userDrawn="1"/>
        </p:nvSpPr>
        <p:spPr bwMode="auto">
          <a:xfrm>
            <a:off x="-109538" y="6224588"/>
            <a:ext cx="795338" cy="228600"/>
          </a:xfrm>
          <a:prstGeom prst="rect">
            <a:avLst/>
          </a:prstGeom>
          <a:solidFill>
            <a:srgbClr val="00673E"/>
          </a:solidFill>
          <a:ln>
            <a:noFill/>
          </a:ln>
          <a:extLst>
            <a:ext uri="{91240B29-F687-4F45-9708-019B960494DF}">
              <a14:hiddenLine xmlns:a14="http://schemas.microsoft.com/office/drawing/2010/main" w="9525">
                <a:solidFill>
                  <a:srgbClr val="00673E"/>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defRPr/>
            </a:pPr>
            <a:endParaRPr lang="en-US"/>
          </a:p>
        </p:txBody>
      </p:sp>
    </p:spTree>
    <p:extLst>
      <p:ext uri="{BB962C8B-B14F-4D97-AF65-F5344CB8AC3E}">
        <p14:creationId xmlns:p14="http://schemas.microsoft.com/office/powerpoint/2010/main" val="12968581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Lst>
  <p:hf hdr="0" ftr="0" dt="0"/>
  <p:txStyles>
    <p:titleStyle>
      <a:lvl1pPr algn="l" rtl="0" eaLnBrk="0" fontAlgn="base" hangingPunct="0">
        <a:spcBef>
          <a:spcPct val="0"/>
        </a:spcBef>
        <a:spcAft>
          <a:spcPct val="0"/>
        </a:spcAft>
        <a:defRPr lang="en-US" sz="1100" b="1" kern="1200">
          <a:solidFill>
            <a:srgbClr val="00673E"/>
          </a:solidFill>
          <a:latin typeface="+mj-lt"/>
          <a:ea typeface="+mj-ea"/>
          <a:cs typeface="+mj-cs"/>
        </a:defRPr>
      </a:lvl1pPr>
      <a:lvl2pPr algn="l" rtl="0" eaLnBrk="0" fontAlgn="base" hangingPunct="0">
        <a:spcBef>
          <a:spcPct val="0"/>
        </a:spcBef>
        <a:spcAft>
          <a:spcPct val="0"/>
        </a:spcAft>
        <a:defRPr sz="1100" b="1">
          <a:solidFill>
            <a:srgbClr val="00673E"/>
          </a:solidFill>
          <a:latin typeface="Arial" panose="020B0604020202020204" pitchFamily="34" charset="0"/>
          <a:ea typeface="ＭＳ Ｐゴシック" panose="020B0600070205080204" pitchFamily="34" charset="-128"/>
        </a:defRPr>
      </a:lvl2pPr>
      <a:lvl3pPr algn="l" rtl="0" eaLnBrk="0" fontAlgn="base" hangingPunct="0">
        <a:spcBef>
          <a:spcPct val="0"/>
        </a:spcBef>
        <a:spcAft>
          <a:spcPct val="0"/>
        </a:spcAft>
        <a:defRPr sz="1100" b="1">
          <a:solidFill>
            <a:srgbClr val="00673E"/>
          </a:solidFill>
          <a:latin typeface="Arial" panose="020B0604020202020204" pitchFamily="34" charset="0"/>
          <a:ea typeface="ＭＳ Ｐゴシック" panose="020B0600070205080204" pitchFamily="34" charset="-128"/>
        </a:defRPr>
      </a:lvl3pPr>
      <a:lvl4pPr algn="l" rtl="0" eaLnBrk="0" fontAlgn="base" hangingPunct="0">
        <a:spcBef>
          <a:spcPct val="0"/>
        </a:spcBef>
        <a:spcAft>
          <a:spcPct val="0"/>
        </a:spcAft>
        <a:defRPr sz="1100" b="1">
          <a:solidFill>
            <a:srgbClr val="00673E"/>
          </a:solidFill>
          <a:latin typeface="Arial" panose="020B0604020202020204" pitchFamily="34" charset="0"/>
          <a:ea typeface="ＭＳ Ｐゴシック" panose="020B0600070205080204" pitchFamily="34" charset="-128"/>
        </a:defRPr>
      </a:lvl4pPr>
      <a:lvl5pPr algn="l" rtl="0" eaLnBrk="0" fontAlgn="base" hangingPunct="0">
        <a:spcBef>
          <a:spcPct val="0"/>
        </a:spcBef>
        <a:spcAft>
          <a:spcPct val="0"/>
        </a:spcAft>
        <a:defRPr sz="1100" b="1">
          <a:solidFill>
            <a:srgbClr val="00673E"/>
          </a:solidFill>
          <a:latin typeface="Arial" panose="020B0604020202020204" pitchFamily="34" charset="0"/>
          <a:ea typeface="ＭＳ Ｐゴシック" panose="020B0600070205080204" pitchFamily="34" charset="-128"/>
        </a:defRPr>
      </a:lvl5pPr>
      <a:lvl6pPr marL="457200" algn="l" rtl="0" fontAlgn="base">
        <a:spcBef>
          <a:spcPct val="0"/>
        </a:spcBef>
        <a:spcAft>
          <a:spcPct val="0"/>
        </a:spcAft>
        <a:defRPr sz="2000" b="1">
          <a:solidFill>
            <a:srgbClr val="00673E"/>
          </a:solidFill>
          <a:latin typeface="Arial" panose="020B0604020202020204" pitchFamily="34" charset="0"/>
          <a:ea typeface="ＭＳ Ｐゴシック" panose="020B0600070205080204" pitchFamily="34" charset="-128"/>
        </a:defRPr>
      </a:lvl6pPr>
      <a:lvl7pPr marL="914400" algn="l" rtl="0" fontAlgn="base">
        <a:spcBef>
          <a:spcPct val="0"/>
        </a:spcBef>
        <a:spcAft>
          <a:spcPct val="0"/>
        </a:spcAft>
        <a:defRPr sz="2000" b="1">
          <a:solidFill>
            <a:srgbClr val="00673E"/>
          </a:solidFill>
          <a:latin typeface="Arial" panose="020B0604020202020204" pitchFamily="34" charset="0"/>
          <a:ea typeface="ＭＳ Ｐゴシック" panose="020B0600070205080204" pitchFamily="34" charset="-128"/>
        </a:defRPr>
      </a:lvl7pPr>
      <a:lvl8pPr marL="1371600" algn="l" rtl="0" fontAlgn="base">
        <a:spcBef>
          <a:spcPct val="0"/>
        </a:spcBef>
        <a:spcAft>
          <a:spcPct val="0"/>
        </a:spcAft>
        <a:defRPr sz="2000" b="1">
          <a:solidFill>
            <a:srgbClr val="00673E"/>
          </a:solidFill>
          <a:latin typeface="Arial" panose="020B0604020202020204" pitchFamily="34" charset="0"/>
          <a:ea typeface="ＭＳ Ｐゴシック" panose="020B0600070205080204" pitchFamily="34" charset="-128"/>
        </a:defRPr>
      </a:lvl8pPr>
      <a:lvl9pPr marL="1828800" algn="l" rtl="0" fontAlgn="base">
        <a:spcBef>
          <a:spcPct val="0"/>
        </a:spcBef>
        <a:spcAft>
          <a:spcPct val="0"/>
        </a:spcAft>
        <a:defRPr sz="2000" b="1">
          <a:solidFill>
            <a:srgbClr val="00673E"/>
          </a:solidFill>
          <a:latin typeface="Arial" panose="020B0604020202020204" pitchFamily="34" charset="0"/>
          <a:ea typeface="ＭＳ Ｐゴシック" panose="020B0600070205080204" pitchFamily="34" charset="-128"/>
        </a:defRPr>
      </a:lvl9pPr>
    </p:titleStyle>
    <p:bodyStyle>
      <a:lvl1pPr marL="168275" indent="-168275" algn="l" rtl="0" eaLnBrk="0" fontAlgn="base" hangingPunct="0">
        <a:spcBef>
          <a:spcPct val="20000"/>
        </a:spcBef>
        <a:spcAft>
          <a:spcPct val="0"/>
        </a:spcAft>
        <a:buClr>
          <a:srgbClr val="00673E"/>
        </a:buClr>
        <a:buSzPct val="90000"/>
        <a:buFont typeface="Times" panose="02020603050405020304" pitchFamily="18" charset="0"/>
        <a:buChar char="•"/>
        <a:defRPr kern="1200">
          <a:solidFill>
            <a:schemeClr val="tx1"/>
          </a:solidFill>
          <a:latin typeface="+mn-lt"/>
          <a:ea typeface="+mn-ea"/>
          <a:cs typeface="+mn-cs"/>
        </a:defRPr>
      </a:lvl1pPr>
      <a:lvl2pPr marL="458788" indent="-174625" algn="l" rtl="0" eaLnBrk="0" fontAlgn="base" hangingPunct="0">
        <a:spcBef>
          <a:spcPct val="20000"/>
        </a:spcBef>
        <a:spcAft>
          <a:spcPct val="0"/>
        </a:spcAft>
        <a:buClr>
          <a:srgbClr val="00673E"/>
        </a:buClr>
        <a:buChar char="–"/>
        <a:defRPr kern="1200">
          <a:solidFill>
            <a:schemeClr val="tx1"/>
          </a:solidFill>
          <a:latin typeface="+mn-lt"/>
          <a:ea typeface="+mn-ea"/>
          <a:cs typeface="+mn-cs"/>
        </a:defRPr>
      </a:lvl2pPr>
      <a:lvl3pPr marL="742950" indent="-168275" algn="l" rtl="0" eaLnBrk="0" fontAlgn="base" hangingPunct="0">
        <a:spcBef>
          <a:spcPct val="20000"/>
        </a:spcBef>
        <a:spcAft>
          <a:spcPct val="0"/>
        </a:spcAft>
        <a:buClr>
          <a:srgbClr val="00673E"/>
        </a:buClr>
        <a:buSzPct val="90000"/>
        <a:buFont typeface="Times" panose="02020603050405020304" pitchFamily="18" charset="0"/>
        <a:buChar char="•"/>
        <a:defRPr kern="1200">
          <a:solidFill>
            <a:schemeClr val="tx1"/>
          </a:solidFill>
          <a:latin typeface="+mn-lt"/>
          <a:ea typeface="+mn-ea"/>
          <a:cs typeface="+mn-cs"/>
        </a:defRPr>
      </a:lvl3pPr>
      <a:lvl4pPr marL="1027113" indent="-169863" algn="l" rtl="0" eaLnBrk="0" fontAlgn="base" hangingPunct="0">
        <a:spcBef>
          <a:spcPct val="20000"/>
        </a:spcBef>
        <a:spcAft>
          <a:spcPct val="0"/>
        </a:spcAft>
        <a:buClr>
          <a:srgbClr val="00673E"/>
        </a:buClr>
        <a:buChar char="–"/>
        <a:defRPr kern="1200">
          <a:solidFill>
            <a:schemeClr val="tx1"/>
          </a:solidFill>
          <a:latin typeface="+mn-lt"/>
          <a:ea typeface="+mn-ea"/>
          <a:cs typeface="+mn-cs"/>
        </a:defRPr>
      </a:lvl4pPr>
      <a:lvl5pPr marL="1317625" indent="-176213" algn="l" rtl="0" eaLnBrk="0" fontAlgn="base" hangingPunct="0">
        <a:spcBef>
          <a:spcPct val="20000"/>
        </a:spcBef>
        <a:spcAft>
          <a:spcPct val="0"/>
        </a:spcAft>
        <a:buClr>
          <a:srgbClr val="00673E"/>
        </a:buClr>
        <a:buChar char="»"/>
        <a:defRPr i="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image" Target="../media/image3.gif"/><Relationship Id="rId1" Type="http://schemas.openxmlformats.org/officeDocument/2006/relationships/slideLayout" Target="../slideLayouts/slideLayout1.xml"/><Relationship Id="rId6" Type="http://schemas.openxmlformats.org/officeDocument/2006/relationships/comments" Target="../comments/comment1.xml"/><Relationship Id="rId5" Type="http://schemas.openxmlformats.org/officeDocument/2006/relationships/image" Target="../media/image6.gif"/><Relationship Id="rId4" Type="http://schemas.openxmlformats.org/officeDocument/2006/relationships/image" Target="../media/image5.gif"/></Relationships>
</file>

<file path=ppt/slides/_rels/slide10.xml.rels><?xml version="1.0" encoding="UTF-8" standalone="yes"?>
<Relationships xmlns="http://schemas.openxmlformats.org/package/2006/relationships"><Relationship Id="rId3" Type="http://schemas.openxmlformats.org/officeDocument/2006/relationships/comments" Target="../comments/comment3.xml"/><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5.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8.jpeg"/><Relationship Id="rId1" Type="http://schemas.openxmlformats.org/officeDocument/2006/relationships/slideLayout" Target="../slideLayouts/slideLayout7.xml"/><Relationship Id="rId4" Type="http://schemas.openxmlformats.org/officeDocument/2006/relationships/image" Target="../media/image29.emf"/></Relationships>
</file>

<file path=ppt/slides/_rels/slide16.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30.jpeg"/><Relationship Id="rId4" Type="http://schemas.openxmlformats.org/officeDocument/2006/relationships/image" Target="../media/image29.emf"/></Relationships>
</file>

<file path=ppt/slides/_rels/slide17.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24.jpeg"/><Relationship Id="rId1" Type="http://schemas.openxmlformats.org/officeDocument/2006/relationships/slideLayout" Target="../slideLayouts/slideLayout7.xml"/><Relationship Id="rId4" Type="http://schemas.openxmlformats.org/officeDocument/2006/relationships/comments" Target="../comments/comment4.xml"/></Relationships>
</file>

<file path=ppt/slides/_rels/slide19.xml.rels><?xml version="1.0" encoding="UTF-8" standalone="yes"?>
<Relationships xmlns="http://schemas.openxmlformats.org/package/2006/relationships"><Relationship Id="rId3" Type="http://schemas.openxmlformats.org/officeDocument/2006/relationships/image" Target="../media/image32.jpeg"/><Relationship Id="rId7" Type="http://schemas.openxmlformats.org/officeDocument/2006/relationships/comments" Target="../comments/comment5.xml"/><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35.jpeg"/><Relationship Id="rId5" Type="http://schemas.openxmlformats.org/officeDocument/2006/relationships/image" Target="../media/image34.jpeg"/><Relationship Id="rId4" Type="http://schemas.openxmlformats.org/officeDocument/2006/relationships/image" Target="../media/image33.jpeg"/></Relationships>
</file>

<file path=ppt/slides/_rels/slide2.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comments" Target="../comments/comment6.xml"/><Relationship Id="rId2" Type="http://schemas.openxmlformats.org/officeDocument/2006/relationships/image" Target="../media/image31.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comments" Target="../comments/comment7.xml"/><Relationship Id="rId5" Type="http://schemas.openxmlformats.org/officeDocument/2006/relationships/image" Target="../media/image37.jpeg"/><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2" Type="http://schemas.openxmlformats.org/officeDocument/2006/relationships/comments" Target="../comments/comment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hyperlink" Target="mailto:milstead.bryan@epa.gov"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comments" Target="../comments/comment2.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551911"/>
            <a:ext cx="7772400" cy="2387600"/>
          </a:xfrm>
        </p:spPr>
        <p:txBody>
          <a:bodyPr>
            <a:noAutofit/>
          </a:bodyPr>
          <a:lstStyle/>
          <a:p>
            <a:r>
              <a:rPr lang="en-US" sz="3000" dirty="0"/>
              <a:t>Phytoplankton community composition and cyanotoxin detection among lakes included in the 2007 National Lake Assessment</a:t>
            </a:r>
          </a:p>
        </p:txBody>
      </p:sp>
      <p:sp>
        <p:nvSpPr>
          <p:cNvPr id="3" name="Subtitle 2"/>
          <p:cNvSpPr>
            <a:spLocks noGrp="1"/>
          </p:cNvSpPr>
          <p:nvPr>
            <p:ph type="subTitle" idx="1"/>
          </p:nvPr>
        </p:nvSpPr>
        <p:spPr/>
        <p:txBody>
          <a:bodyPr>
            <a:normAutofit/>
          </a:bodyPr>
          <a:lstStyle/>
          <a:p>
            <a:r>
              <a:rPr lang="en-US" sz="2100" dirty="0"/>
              <a:t>Betty J. Kreakie</a:t>
            </a:r>
            <a:r>
              <a:rPr lang="en-US" sz="2100" baseline="30000" dirty="0"/>
              <a:t>1</a:t>
            </a:r>
            <a:r>
              <a:rPr lang="en-US" sz="2100" dirty="0"/>
              <a:t> , W. Bryan Milstead</a:t>
            </a:r>
            <a:r>
              <a:rPr lang="en-US" sz="2100" baseline="30000" dirty="0"/>
              <a:t>1</a:t>
            </a:r>
            <a:r>
              <a:rPr lang="en-US" sz="2100" dirty="0"/>
              <a:t>, Jeffrey W. Hollister</a:t>
            </a:r>
            <a:r>
              <a:rPr lang="en-US" sz="2100" baseline="30000" dirty="0"/>
              <a:t>1</a:t>
            </a:r>
            <a:r>
              <a:rPr lang="en-US" sz="2100" dirty="0"/>
              <a:t>, Elizabeth D. Hilborn</a:t>
            </a:r>
            <a:r>
              <a:rPr lang="en-US" sz="2100" baseline="30000" dirty="0"/>
              <a:t>1</a:t>
            </a:r>
            <a:r>
              <a:rPr lang="en-US" sz="2100" dirty="0"/>
              <a:t>, &amp; Keith A. Loftin</a:t>
            </a:r>
            <a:r>
              <a:rPr lang="en-US" sz="2100" baseline="30000" dirty="0"/>
              <a:t>2</a:t>
            </a:r>
          </a:p>
          <a:p>
            <a:r>
              <a:rPr lang="en-US" sz="1350" dirty="0"/>
              <a:t>Ecological Society of America</a:t>
            </a:r>
          </a:p>
          <a:p>
            <a:r>
              <a:rPr lang="en-US" sz="1350" dirty="0"/>
              <a:t>August 2017</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28432" y="5625933"/>
            <a:ext cx="3429000" cy="1221581"/>
          </a:xfrm>
          <a:prstGeom prst="rect">
            <a:avLst/>
          </a:prstGeom>
        </p:spPr>
      </p:pic>
      <p:sp>
        <p:nvSpPr>
          <p:cNvPr id="7" name="TextBox 6"/>
          <p:cNvSpPr txBox="1"/>
          <p:nvPr/>
        </p:nvSpPr>
        <p:spPr>
          <a:xfrm>
            <a:off x="4572000" y="6437831"/>
            <a:ext cx="2837577" cy="300082"/>
          </a:xfrm>
          <a:prstGeom prst="rect">
            <a:avLst/>
          </a:prstGeom>
          <a:noFill/>
        </p:spPr>
        <p:txBody>
          <a:bodyPr wrap="square" rtlCol="0">
            <a:spAutoFit/>
          </a:bodyPr>
          <a:lstStyle/>
          <a:p>
            <a:r>
              <a:rPr lang="en-US" sz="1350" baseline="30000" dirty="0"/>
              <a:t>2</a:t>
            </a:r>
            <a:r>
              <a:rPr lang="en-US" sz="1350" dirty="0"/>
              <a:t>U.S. Geological Service</a:t>
            </a:r>
          </a:p>
        </p:txBody>
      </p:sp>
      <p:pic>
        <p:nvPicPr>
          <p:cNvPr id="8" name="Picture 7"/>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rot="9694243">
            <a:off x="7676460" y="545918"/>
            <a:ext cx="1223786" cy="951551"/>
          </a:xfrm>
          <a:prstGeom prst="rect">
            <a:avLst/>
          </a:prstGeom>
        </p:spPr>
      </p:pic>
      <p:pic>
        <p:nvPicPr>
          <p:cNvPr id="9" name="Picture 8"/>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253059" y="479483"/>
            <a:ext cx="1607198" cy="1285759"/>
          </a:xfrm>
          <a:prstGeom prst="rect">
            <a:avLst/>
          </a:prstGeom>
        </p:spPr>
      </p:pic>
      <p:sp>
        <p:nvSpPr>
          <p:cNvPr id="11" name="TextBox 10"/>
          <p:cNvSpPr txBox="1"/>
          <p:nvPr/>
        </p:nvSpPr>
        <p:spPr>
          <a:xfrm>
            <a:off x="1028818" y="6437831"/>
            <a:ext cx="3099614" cy="300082"/>
          </a:xfrm>
          <a:prstGeom prst="rect">
            <a:avLst/>
          </a:prstGeom>
          <a:noFill/>
        </p:spPr>
        <p:txBody>
          <a:bodyPr wrap="square" rtlCol="0">
            <a:spAutoFit/>
          </a:bodyPr>
          <a:lstStyle/>
          <a:p>
            <a:r>
              <a:rPr lang="en-US" sz="1350" baseline="30000" dirty="0"/>
              <a:t>1</a:t>
            </a:r>
            <a:r>
              <a:rPr lang="en-US" sz="1350" dirty="0"/>
              <a:t>U.S. Environmental Protection Agency</a:t>
            </a:r>
          </a:p>
        </p:txBody>
      </p:sp>
      <p:pic>
        <p:nvPicPr>
          <p:cNvPr id="1026" name="Picture 2" descr="Image result for epa 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94643" y="5049395"/>
            <a:ext cx="1258256" cy="12788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09836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l="8489" r="6955"/>
          <a:stretch/>
        </p:blipFill>
        <p:spPr>
          <a:xfrm>
            <a:off x="1089784" y="913700"/>
            <a:ext cx="7626377" cy="5919977"/>
          </a:xfrm>
          <a:prstGeom prst="rect">
            <a:avLst/>
          </a:prstGeom>
        </p:spPr>
      </p:pic>
      <p:sp>
        <p:nvSpPr>
          <p:cNvPr id="4" name="Title 1"/>
          <p:cNvSpPr txBox="1">
            <a:spLocks/>
          </p:cNvSpPr>
          <p:nvPr/>
        </p:nvSpPr>
        <p:spPr>
          <a:xfrm>
            <a:off x="628650" y="365126"/>
            <a:ext cx="78867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t>Sample Sites</a:t>
            </a:r>
          </a:p>
        </p:txBody>
      </p:sp>
    </p:spTree>
    <p:extLst>
      <p:ext uri="{BB962C8B-B14F-4D97-AF65-F5344CB8AC3E}">
        <p14:creationId xmlns:p14="http://schemas.microsoft.com/office/powerpoint/2010/main" val="34650113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775777"/>
          </a:xfrm>
        </p:spPr>
        <p:txBody>
          <a:bodyPr/>
          <a:lstStyle/>
          <a:p>
            <a:r>
              <a:rPr lang="en-US" dirty="0"/>
              <a:t>Methods - Analysis</a:t>
            </a:r>
          </a:p>
        </p:txBody>
      </p:sp>
      <p:sp>
        <p:nvSpPr>
          <p:cNvPr id="3" name="Content Placeholder 2"/>
          <p:cNvSpPr>
            <a:spLocks noGrp="1"/>
          </p:cNvSpPr>
          <p:nvPr>
            <p:ph idx="1"/>
          </p:nvPr>
        </p:nvSpPr>
        <p:spPr>
          <a:xfrm>
            <a:off x="628650" y="1140903"/>
            <a:ext cx="7886700" cy="5036060"/>
          </a:xfrm>
        </p:spPr>
        <p:txBody>
          <a:bodyPr>
            <a:normAutofit/>
          </a:bodyPr>
          <a:lstStyle/>
          <a:p>
            <a:r>
              <a:rPr lang="en-US" dirty="0"/>
              <a:t>Genus level phytoplankton abundances analyzed by non-metric multidimensional scaling (NMDS)with R and </a:t>
            </a:r>
            <a:r>
              <a:rPr lang="en-US" dirty="0" err="1"/>
              <a:t>metaMDS</a:t>
            </a:r>
            <a:r>
              <a:rPr lang="en-US" dirty="0"/>
              <a:t> procedure in the Vegan Package </a:t>
            </a:r>
          </a:p>
          <a:p>
            <a:r>
              <a:rPr lang="en-US" dirty="0"/>
              <a:t>Cluster analysis used to define lake groupings with </a:t>
            </a:r>
            <a:r>
              <a:rPr lang="en-US" dirty="0" err="1"/>
              <a:t>vegdist</a:t>
            </a:r>
            <a:r>
              <a:rPr lang="en-US" dirty="0"/>
              <a:t> procedure (vegan) and </a:t>
            </a:r>
            <a:r>
              <a:rPr lang="en-US" dirty="0" err="1"/>
              <a:t>hclust</a:t>
            </a:r>
            <a:r>
              <a:rPr lang="en-US" dirty="0"/>
              <a:t> (stats)</a:t>
            </a:r>
          </a:p>
          <a:p>
            <a:r>
              <a:rPr lang="en-US" dirty="0"/>
              <a:t>Indicator species analysis the </a:t>
            </a:r>
            <a:r>
              <a:rPr lang="en-US" dirty="0" err="1"/>
              <a:t>indval</a:t>
            </a:r>
            <a:r>
              <a:rPr lang="en-US" dirty="0"/>
              <a:t> procedure (</a:t>
            </a:r>
            <a:r>
              <a:rPr lang="en-US" dirty="0" err="1"/>
              <a:t>labdsv</a:t>
            </a:r>
            <a:r>
              <a:rPr lang="en-US" dirty="0"/>
              <a:t>)</a:t>
            </a:r>
          </a:p>
          <a:p>
            <a:r>
              <a:rPr lang="en-US" dirty="0"/>
              <a:t>All analyses done in the R computing environment with R-studio.</a:t>
            </a:r>
          </a:p>
          <a:p>
            <a:r>
              <a:rPr lang="en-US" dirty="0"/>
              <a:t>All code and data available on </a:t>
            </a:r>
            <a:r>
              <a:rPr lang="en-US" dirty="0" err="1"/>
              <a:t>Github</a:t>
            </a:r>
            <a:endParaRPr lang="en-US" dirty="0"/>
          </a:p>
        </p:txBody>
      </p:sp>
      <p:pic>
        <p:nvPicPr>
          <p:cNvPr id="2050" name="Picture 2" descr="Image result for github 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64784" y="5881910"/>
            <a:ext cx="2237753" cy="9144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r logo"/>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141463" y="5881910"/>
            <a:ext cx="1205345" cy="914400"/>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3"/>
          <p:cNvGrpSpPr/>
          <p:nvPr/>
        </p:nvGrpSpPr>
        <p:grpSpPr>
          <a:xfrm>
            <a:off x="1693436" y="5753097"/>
            <a:ext cx="4771361" cy="1104901"/>
            <a:chOff x="1631290" y="5753097"/>
            <a:chExt cx="4771361" cy="1104901"/>
          </a:xfrm>
        </p:grpSpPr>
        <p:pic>
          <p:nvPicPr>
            <p:cNvPr id="2054" name="Picture 6" descr="https://www.rstudio.com/wp-content/uploads/2015/12/RStudio_Hex_ggplot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31290" y="5753097"/>
              <a:ext cx="952500" cy="1104901"/>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tidy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04244" y="5753097"/>
              <a:ext cx="952500" cy="1104901"/>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rmarkdown"/>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77198" y="5753097"/>
              <a:ext cx="952500" cy="1104901"/>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dply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50151" y="5753097"/>
              <a:ext cx="952500" cy="1104901"/>
            </a:xfrm>
            <a:prstGeom prst="rect">
              <a:avLst/>
            </a:prstGeom>
            <a:noFill/>
            <a:extLst>
              <a:ext uri="{909E8E84-426E-40DD-AFC4-6F175D3DCCD1}">
                <a14:hiddenFill xmlns:a14="http://schemas.microsoft.com/office/drawing/2010/main">
                  <a:solidFill>
                    <a:srgbClr val="FFFFFF"/>
                  </a:solidFill>
                </a14:hiddenFill>
              </a:ext>
            </a:extLst>
          </p:spPr>
        </p:pic>
      </p:grpSp>
      <p:pic>
        <p:nvPicPr>
          <p:cNvPr id="2062" name="Picture 14" descr="Image result for rstudio logo"/>
          <p:cNvPicPr>
            <a:picLocks noChangeAspect="1" noChangeArrowheads="1"/>
          </p:cNvPicPr>
          <p:nvPr/>
        </p:nvPicPr>
        <p:blipFill>
          <a:blip r:embed="rId8" cstate="hqprint">
            <a:extLst>
              <a:ext uri="{28A0092B-C50C-407E-A947-70E740481C1C}">
                <a14:useLocalDpi xmlns:a14="http://schemas.microsoft.com/office/drawing/2010/main" val="0"/>
              </a:ext>
            </a:extLst>
          </a:blip>
          <a:srcRect/>
          <a:stretch>
            <a:fillRect/>
          </a:stretch>
        </p:blipFill>
        <p:spPr bwMode="auto">
          <a:xfrm>
            <a:off x="6581096" y="64356"/>
            <a:ext cx="2605128" cy="914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97429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776" y="1669307"/>
            <a:ext cx="4572000" cy="4572000"/>
          </a:xfrm>
          <a:prstGeom prst="rect">
            <a:avLst/>
          </a:prstGeom>
        </p:spPr>
      </p:pic>
      <p:sp>
        <p:nvSpPr>
          <p:cNvPr id="7" name="Rectangle 1"/>
          <p:cNvSpPr>
            <a:spLocks noChangeArrowheads="1"/>
          </p:cNvSpPr>
          <p:nvPr/>
        </p:nvSpPr>
        <p:spPr bwMode="auto">
          <a:xfrm>
            <a:off x="235259" y="10925"/>
            <a:ext cx="8673482" cy="113877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lang="en-US" altLang="en-US" sz="3200" dirty="0">
                <a:solidFill>
                  <a:srgbClr val="000000"/>
                </a:solidFill>
              </a:rPr>
              <a:t>Non-Metric Multidimensional Scaling Analysis</a:t>
            </a:r>
          </a:p>
          <a:p>
            <a:pPr marL="0" marR="0" lvl="0" indent="0" algn="ctr" defTabSz="914400" rtl="0" eaLnBrk="0" fontAlgn="base" latinLnBrk="0" hangingPunct="0">
              <a:lnSpc>
                <a:spcPct val="100000"/>
              </a:lnSpc>
              <a:spcBef>
                <a:spcPct val="0"/>
              </a:spcBef>
              <a:spcAft>
                <a:spcPct val="0"/>
              </a:spcAft>
              <a:buClrTx/>
              <a:buSzTx/>
              <a:buFontTx/>
              <a:buNone/>
              <a:tabLst/>
            </a:pPr>
            <a:r>
              <a:rPr lang="en-US" altLang="en-US" sz="3200" dirty="0">
                <a:solidFill>
                  <a:srgbClr val="000000"/>
                </a:solidFill>
              </a:rPr>
              <a:t>Of Phytoplankton Abundances (Genera)</a:t>
            </a:r>
          </a:p>
          <a:p>
            <a:pPr marL="0" marR="0" lvl="0" indent="0" algn="ctr" defTabSz="914400" rtl="0" eaLnBrk="0" fontAlgn="base" latinLnBrk="0" hangingPunct="0">
              <a:lnSpc>
                <a:spcPct val="100000"/>
              </a:lnSpc>
              <a:spcBef>
                <a:spcPct val="0"/>
              </a:spcBef>
              <a:spcAft>
                <a:spcPct val="0"/>
              </a:spcAft>
              <a:buClrTx/>
              <a:buSzTx/>
              <a:buFontTx/>
              <a:buNone/>
              <a:tabLst/>
            </a:pPr>
            <a:endParaRPr lang="en-US" altLang="en-US" sz="1000" dirty="0">
              <a:solidFill>
                <a:srgbClr val="000000"/>
              </a:solidFill>
              <a:latin typeface="Lucida Console" panose="020B0609040504020204" pitchFamily="49" charset="0"/>
            </a:endParaRPr>
          </a:p>
        </p:txBody>
      </p:sp>
      <p:sp>
        <p:nvSpPr>
          <p:cNvPr id="8" name="Rectangle 1"/>
          <p:cNvSpPr>
            <a:spLocks noChangeArrowheads="1"/>
          </p:cNvSpPr>
          <p:nvPr/>
        </p:nvSpPr>
        <p:spPr bwMode="auto">
          <a:xfrm>
            <a:off x="5012926" y="1369984"/>
            <a:ext cx="4060052" cy="517064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171450" indent="-171450" defTabSz="914400" eaLnBrk="0" fontAlgn="base" hangingPunct="0">
              <a:spcBef>
                <a:spcPct val="0"/>
              </a:spcBef>
              <a:spcAft>
                <a:spcPct val="0"/>
              </a:spcAft>
              <a:buFont typeface="Arial" panose="020B0604020202020204" pitchFamily="34" charset="0"/>
              <a:buChar char="•"/>
            </a:pPr>
            <a:r>
              <a:rPr lang="en-US" altLang="en-US" sz="2800" dirty="0">
                <a:solidFill>
                  <a:srgbClr val="000000"/>
                </a:solidFill>
              </a:rPr>
              <a:t>R Vegan Package: </a:t>
            </a:r>
            <a:r>
              <a:rPr lang="en-US" altLang="en-US" sz="2800" dirty="0" err="1">
                <a:solidFill>
                  <a:srgbClr val="000000"/>
                </a:solidFill>
              </a:rPr>
              <a:t>metaMDS</a:t>
            </a:r>
            <a:r>
              <a:rPr lang="en-US" altLang="en-US" sz="2800" dirty="0">
                <a:solidFill>
                  <a:srgbClr val="000000"/>
                </a:solidFill>
              </a:rPr>
              <a:t> Procedure</a:t>
            </a:r>
          </a:p>
          <a:p>
            <a:pPr marL="171450" indent="-171450" defTabSz="914400" eaLnBrk="0" fontAlgn="base" hangingPunct="0">
              <a:spcBef>
                <a:spcPct val="0"/>
              </a:spcBef>
              <a:spcAft>
                <a:spcPct val="0"/>
              </a:spcAft>
              <a:buFont typeface="Arial" panose="020B0604020202020204" pitchFamily="34" charset="0"/>
              <a:buChar char="•"/>
            </a:pPr>
            <a:r>
              <a:rPr lang="en-US" altLang="en-US" sz="2800" dirty="0">
                <a:solidFill>
                  <a:srgbClr val="000000"/>
                </a:solidFill>
              </a:rPr>
              <a:t>Wisconsin Square Root Transformation</a:t>
            </a:r>
          </a:p>
          <a:p>
            <a:pPr marL="171450" indent="-171450" defTabSz="914400" eaLnBrk="0" fontAlgn="base" hangingPunct="0">
              <a:spcBef>
                <a:spcPct val="0"/>
              </a:spcBef>
              <a:spcAft>
                <a:spcPct val="0"/>
              </a:spcAft>
              <a:buFont typeface="Arial" panose="020B0604020202020204" pitchFamily="34" charset="0"/>
              <a:buChar char="•"/>
            </a:pPr>
            <a:r>
              <a:rPr lang="en-US" altLang="en-US" sz="2800" dirty="0">
                <a:solidFill>
                  <a:srgbClr val="000000"/>
                </a:solidFill>
              </a:rPr>
              <a:t>Data Centered, Scaled, and Rotated</a:t>
            </a:r>
          </a:p>
          <a:p>
            <a:pPr marL="171450" indent="-171450" defTabSz="914400" eaLnBrk="0" fontAlgn="base" hangingPunct="0">
              <a:spcBef>
                <a:spcPct val="0"/>
              </a:spcBef>
              <a:spcAft>
                <a:spcPct val="0"/>
              </a:spcAft>
              <a:buFont typeface="Arial" panose="020B0604020202020204" pitchFamily="34" charset="0"/>
              <a:buChar char="•"/>
            </a:pPr>
            <a:r>
              <a:rPr lang="en-US" altLang="en-US" sz="2800" dirty="0">
                <a:solidFill>
                  <a:srgbClr val="000000"/>
                </a:solidFill>
              </a:rPr>
              <a:t>10,000 runs with random starts</a:t>
            </a:r>
          </a:p>
          <a:p>
            <a:pPr marL="171450" indent="-171450" defTabSz="914400" eaLnBrk="0" fontAlgn="base" hangingPunct="0">
              <a:spcBef>
                <a:spcPct val="0"/>
              </a:spcBef>
              <a:spcAft>
                <a:spcPct val="0"/>
              </a:spcAft>
              <a:buFont typeface="Arial" panose="020B0604020202020204" pitchFamily="34" charset="0"/>
              <a:buChar char="•"/>
            </a:pPr>
            <a:r>
              <a:rPr lang="en-US" altLang="en-US" sz="2800" dirty="0">
                <a:solidFill>
                  <a:srgbClr val="000000"/>
                </a:solidFill>
              </a:rPr>
              <a:t>4 Dimensions</a:t>
            </a:r>
          </a:p>
          <a:p>
            <a:pPr marL="171450" indent="-171450" defTabSz="914400" eaLnBrk="0" fontAlgn="base" hangingPunct="0">
              <a:spcBef>
                <a:spcPct val="0"/>
              </a:spcBef>
              <a:spcAft>
                <a:spcPct val="0"/>
              </a:spcAft>
              <a:buFont typeface="Arial" panose="020B0604020202020204" pitchFamily="34" charset="0"/>
              <a:buChar char="•"/>
            </a:pPr>
            <a:r>
              <a:rPr lang="en-US" altLang="en-US" sz="2800" dirty="0">
                <a:solidFill>
                  <a:srgbClr val="000000"/>
                </a:solidFill>
              </a:rPr>
              <a:t>Failed to converge</a:t>
            </a:r>
          </a:p>
          <a:p>
            <a:pPr marL="171450" indent="-171450" defTabSz="914400" eaLnBrk="0" fontAlgn="base" hangingPunct="0">
              <a:spcBef>
                <a:spcPct val="0"/>
              </a:spcBef>
              <a:spcAft>
                <a:spcPct val="0"/>
              </a:spcAft>
              <a:buFont typeface="Arial" panose="020B0604020202020204" pitchFamily="34" charset="0"/>
              <a:buChar char="•"/>
            </a:pPr>
            <a:r>
              <a:rPr lang="en-US" altLang="en-US" sz="2800" dirty="0">
                <a:solidFill>
                  <a:srgbClr val="000000"/>
                </a:solidFill>
              </a:rPr>
              <a:t>Stress = 0.178</a:t>
            </a:r>
          </a:p>
          <a:p>
            <a:pPr marL="171450" indent="-171450" defTabSz="914400" eaLnBrk="0" fontAlgn="base" hangingPunct="0">
              <a:spcBef>
                <a:spcPct val="0"/>
              </a:spcBef>
              <a:spcAft>
                <a:spcPct val="0"/>
              </a:spcAft>
              <a:buFont typeface="Arial" panose="020B0604020202020204" pitchFamily="34" charset="0"/>
              <a:buChar char="•"/>
            </a:pPr>
            <a:r>
              <a:rPr lang="en-US" altLang="en-US" sz="2800" dirty="0">
                <a:solidFill>
                  <a:srgbClr val="000000"/>
                </a:solidFill>
              </a:rPr>
              <a:t>N = 1148 lakes</a:t>
            </a:r>
          </a:p>
        </p:txBody>
      </p:sp>
    </p:spTree>
    <p:extLst>
      <p:ext uri="{BB962C8B-B14F-4D97-AF65-F5344CB8AC3E}">
        <p14:creationId xmlns:p14="http://schemas.microsoft.com/office/powerpoint/2010/main" val="10726145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0" y="291853"/>
            <a:ext cx="4572000" cy="4572000"/>
          </a:xfrm>
          <a:prstGeom prst="rect">
            <a:avLst/>
          </a:prstGeom>
        </p:spPr>
      </p:pic>
      <p:grpSp>
        <p:nvGrpSpPr>
          <p:cNvPr id="9" name="Group 8"/>
          <p:cNvGrpSpPr/>
          <p:nvPr/>
        </p:nvGrpSpPr>
        <p:grpSpPr>
          <a:xfrm>
            <a:off x="350667" y="823403"/>
            <a:ext cx="4572000" cy="3508899"/>
            <a:chOff x="350667" y="823403"/>
            <a:chExt cx="4572000" cy="3508899"/>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b="23253"/>
            <a:stretch/>
          </p:blipFill>
          <p:spPr>
            <a:xfrm>
              <a:off x="350667" y="823403"/>
              <a:ext cx="4572000" cy="3508899"/>
            </a:xfrm>
            <a:prstGeom prst="rect">
              <a:avLst/>
            </a:prstGeom>
          </p:spPr>
        </p:pic>
        <p:sp>
          <p:nvSpPr>
            <p:cNvPr id="4" name="TextBox 3"/>
            <p:cNvSpPr txBox="1"/>
            <p:nvPr/>
          </p:nvSpPr>
          <p:spPr>
            <a:xfrm>
              <a:off x="2086169" y="1615735"/>
              <a:ext cx="301686" cy="369332"/>
            </a:xfrm>
            <a:prstGeom prst="rect">
              <a:avLst/>
            </a:prstGeom>
            <a:solidFill>
              <a:srgbClr val="CC99FF"/>
            </a:solidFill>
          </p:spPr>
          <p:txBody>
            <a:bodyPr wrap="none" rtlCol="0">
              <a:spAutoFit/>
            </a:bodyPr>
            <a:lstStyle/>
            <a:p>
              <a:r>
                <a:rPr lang="en-US" dirty="0">
                  <a:solidFill>
                    <a:srgbClr val="7030A0"/>
                  </a:solidFill>
                </a:rPr>
                <a:t>1</a:t>
              </a:r>
            </a:p>
          </p:txBody>
        </p:sp>
        <p:sp>
          <p:nvSpPr>
            <p:cNvPr id="5" name="TextBox 4"/>
            <p:cNvSpPr txBox="1"/>
            <p:nvPr/>
          </p:nvSpPr>
          <p:spPr>
            <a:xfrm>
              <a:off x="942435" y="1057922"/>
              <a:ext cx="301686" cy="369332"/>
            </a:xfrm>
            <a:prstGeom prst="rect">
              <a:avLst/>
            </a:prstGeom>
            <a:solidFill>
              <a:schemeClr val="accent4">
                <a:lumMod val="40000"/>
                <a:lumOff val="60000"/>
              </a:schemeClr>
            </a:solidFill>
          </p:spPr>
          <p:txBody>
            <a:bodyPr wrap="none" rtlCol="0">
              <a:spAutoFit/>
            </a:bodyPr>
            <a:lstStyle/>
            <a:p>
              <a:r>
                <a:rPr lang="en-US" dirty="0">
                  <a:solidFill>
                    <a:srgbClr val="FFC000"/>
                  </a:solidFill>
                </a:rPr>
                <a:t>2</a:t>
              </a:r>
            </a:p>
          </p:txBody>
        </p:sp>
        <p:sp>
          <p:nvSpPr>
            <p:cNvPr id="6" name="TextBox 5"/>
            <p:cNvSpPr txBox="1"/>
            <p:nvPr/>
          </p:nvSpPr>
          <p:spPr>
            <a:xfrm>
              <a:off x="3361946" y="1615735"/>
              <a:ext cx="301686" cy="369332"/>
            </a:xfrm>
            <a:prstGeom prst="rect">
              <a:avLst/>
            </a:prstGeom>
            <a:solidFill>
              <a:srgbClr val="CC99FF"/>
            </a:solidFill>
          </p:spPr>
          <p:txBody>
            <a:bodyPr wrap="none" rtlCol="0">
              <a:spAutoFit/>
            </a:bodyPr>
            <a:lstStyle/>
            <a:p>
              <a:r>
                <a:rPr lang="en-US" dirty="0">
                  <a:solidFill>
                    <a:srgbClr val="7030A0"/>
                  </a:solidFill>
                </a:rPr>
                <a:t>1</a:t>
              </a:r>
            </a:p>
          </p:txBody>
        </p:sp>
      </p:grpSp>
    </p:spTree>
    <p:extLst>
      <p:ext uri="{BB962C8B-B14F-4D97-AF65-F5344CB8AC3E}">
        <p14:creationId xmlns:p14="http://schemas.microsoft.com/office/powerpoint/2010/main" val="8461983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708" y="112057"/>
            <a:ext cx="4572000" cy="4572000"/>
          </a:xfrm>
          <a:prstGeom prst="rect">
            <a:avLst/>
          </a:prstGeom>
        </p:spPr>
      </p:pic>
      <p:pic>
        <p:nvPicPr>
          <p:cNvPr id="8" name="Picture 7"/>
          <p:cNvPicPr>
            <a:picLocks noChangeAspect="1"/>
          </p:cNvPicPr>
          <p:nvPr/>
        </p:nvPicPr>
        <p:blipFill rotWithShape="1">
          <a:blip r:embed="rId3" cstate="hqprint">
            <a:extLst>
              <a:ext uri="{28A0092B-C50C-407E-A947-70E740481C1C}">
                <a14:useLocalDpi xmlns:a14="http://schemas.microsoft.com/office/drawing/2010/main" val="0"/>
              </a:ext>
            </a:extLst>
          </a:blip>
          <a:srcRect l="11508" r="13377"/>
          <a:stretch/>
        </p:blipFill>
        <p:spPr>
          <a:xfrm>
            <a:off x="4649708" y="334860"/>
            <a:ext cx="4121111" cy="3601112"/>
          </a:xfrm>
          <a:prstGeom prst="rect">
            <a:avLst/>
          </a:prstGeom>
        </p:spPr>
      </p:pic>
    </p:spTree>
    <p:extLst>
      <p:ext uri="{BB962C8B-B14F-4D97-AF65-F5344CB8AC3E}">
        <p14:creationId xmlns:p14="http://schemas.microsoft.com/office/powerpoint/2010/main" val="796977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0" y="91971"/>
            <a:ext cx="5486400" cy="3601112"/>
          </a:xfrm>
          <a:prstGeom prst="rect">
            <a:avLst/>
          </a:prstGeom>
        </p:spPr>
      </p:pic>
      <p:pic>
        <p:nvPicPr>
          <p:cNvPr id="3" name="Picture 2"/>
          <p:cNvPicPr>
            <a:picLocks noChangeAspect="1"/>
          </p:cNvPicPr>
          <p:nvPr/>
        </p:nvPicPr>
        <p:blipFill rotWithShape="1">
          <a:blip r:embed="rId3" cstate="hqprint">
            <a:extLst>
              <a:ext uri="{28A0092B-C50C-407E-A947-70E740481C1C}">
                <a14:useLocalDpi xmlns:a14="http://schemas.microsoft.com/office/drawing/2010/main" val="0"/>
              </a:ext>
            </a:extLst>
          </a:blip>
          <a:srcRect l="11756" r="13725"/>
          <a:stretch/>
        </p:blipFill>
        <p:spPr>
          <a:xfrm>
            <a:off x="4924337" y="91971"/>
            <a:ext cx="4088418" cy="3601112"/>
          </a:xfrm>
          <a:prstGeom prst="rect">
            <a:avLst/>
          </a:prstGeom>
        </p:spPr>
      </p:pic>
      <p:pic>
        <p:nvPicPr>
          <p:cNvPr id="6" name="Picture 5"/>
          <p:cNvPicPr>
            <a:picLocks noChangeAspect="1"/>
          </p:cNvPicPr>
          <p:nvPr/>
        </p:nvPicPr>
        <p:blipFill>
          <a:blip r:embed="rId4"/>
          <a:stretch>
            <a:fillRect/>
          </a:stretch>
        </p:blipFill>
        <p:spPr>
          <a:xfrm>
            <a:off x="2971412" y="4016007"/>
            <a:ext cx="3467715" cy="2692442"/>
          </a:xfrm>
          <a:prstGeom prst="rect">
            <a:avLst/>
          </a:prstGeom>
        </p:spPr>
      </p:pic>
    </p:spTree>
    <p:extLst>
      <p:ext uri="{BB962C8B-B14F-4D97-AF65-F5344CB8AC3E}">
        <p14:creationId xmlns:p14="http://schemas.microsoft.com/office/powerpoint/2010/main" val="12582330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cstate="hqprint">
            <a:extLst>
              <a:ext uri="{28A0092B-C50C-407E-A947-70E740481C1C}">
                <a14:useLocalDpi xmlns:a14="http://schemas.microsoft.com/office/drawing/2010/main" val="0"/>
              </a:ext>
            </a:extLst>
          </a:blip>
          <a:srcRect l="11756" r="13725"/>
          <a:stretch/>
        </p:blipFill>
        <p:spPr>
          <a:xfrm>
            <a:off x="4924337" y="91971"/>
            <a:ext cx="4088418" cy="3601112"/>
          </a:xfrm>
          <a:prstGeom prst="rect">
            <a:avLst/>
          </a:prstGeom>
        </p:spPr>
      </p:pic>
      <p:pic>
        <p:nvPicPr>
          <p:cNvPr id="6" name="Picture 5"/>
          <p:cNvPicPr>
            <a:picLocks noChangeAspect="1"/>
          </p:cNvPicPr>
          <p:nvPr/>
        </p:nvPicPr>
        <p:blipFill>
          <a:blip r:embed="rId4"/>
          <a:stretch>
            <a:fillRect/>
          </a:stretch>
        </p:blipFill>
        <p:spPr>
          <a:xfrm>
            <a:off x="2971412" y="4016007"/>
            <a:ext cx="3467715" cy="2692442"/>
          </a:xfrm>
          <a:prstGeom prst="rect">
            <a:avLst/>
          </a:prstGeom>
        </p:spPr>
      </p:pic>
      <p:pic>
        <p:nvPicPr>
          <p:cNvPr id="4" name="Picture 3"/>
          <p:cNvPicPr>
            <a:picLocks noChangeAspect="1"/>
          </p:cNvPicPr>
          <p:nvPr/>
        </p:nvPicPr>
        <p:blipFill rotWithShape="1">
          <a:blip r:embed="rId5" cstate="hqprint">
            <a:extLst>
              <a:ext uri="{28A0092B-C50C-407E-A947-70E740481C1C}">
                <a14:useLocalDpi xmlns:a14="http://schemas.microsoft.com/office/drawing/2010/main" val="0"/>
              </a:ext>
            </a:extLst>
          </a:blip>
          <a:srcRect l="9514" t="-45" r="12862" b="45"/>
          <a:stretch/>
        </p:blipFill>
        <p:spPr>
          <a:xfrm>
            <a:off x="494951" y="90347"/>
            <a:ext cx="4253218" cy="3602736"/>
          </a:xfrm>
          <a:prstGeom prst="rect">
            <a:avLst/>
          </a:prstGeom>
        </p:spPr>
      </p:pic>
    </p:spTree>
    <p:extLst>
      <p:ext uri="{BB962C8B-B14F-4D97-AF65-F5344CB8AC3E}">
        <p14:creationId xmlns:p14="http://schemas.microsoft.com/office/powerpoint/2010/main" val="35576434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776" y="1669307"/>
            <a:ext cx="4572000" cy="4572000"/>
          </a:xfrm>
          <a:prstGeom prst="rect">
            <a:avLst/>
          </a:prstGeom>
        </p:spPr>
      </p:pic>
      <p:sp>
        <p:nvSpPr>
          <p:cNvPr id="7" name="Rectangle 1"/>
          <p:cNvSpPr>
            <a:spLocks noChangeArrowheads="1"/>
          </p:cNvSpPr>
          <p:nvPr/>
        </p:nvSpPr>
        <p:spPr bwMode="auto">
          <a:xfrm>
            <a:off x="235259" y="10925"/>
            <a:ext cx="8673482" cy="113877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lang="en-US" altLang="en-US" sz="3200" dirty="0">
                <a:solidFill>
                  <a:srgbClr val="000000"/>
                </a:solidFill>
              </a:rPr>
              <a:t>Non-Metric Multidimensional Scaling Analysis</a:t>
            </a:r>
          </a:p>
          <a:p>
            <a:pPr marL="0" marR="0" lvl="0" indent="0" algn="ctr" defTabSz="914400" rtl="0" eaLnBrk="0" fontAlgn="base" latinLnBrk="0" hangingPunct="0">
              <a:lnSpc>
                <a:spcPct val="100000"/>
              </a:lnSpc>
              <a:spcBef>
                <a:spcPct val="0"/>
              </a:spcBef>
              <a:spcAft>
                <a:spcPct val="0"/>
              </a:spcAft>
              <a:buClrTx/>
              <a:buSzTx/>
              <a:buFontTx/>
              <a:buNone/>
              <a:tabLst/>
            </a:pPr>
            <a:r>
              <a:rPr lang="en-US" altLang="en-US" sz="3200" dirty="0">
                <a:solidFill>
                  <a:srgbClr val="000000"/>
                </a:solidFill>
              </a:rPr>
              <a:t>of Phytoplankton Abundances (Genera)</a:t>
            </a:r>
          </a:p>
          <a:p>
            <a:pPr marL="0" marR="0" lvl="0" indent="0" algn="ctr" defTabSz="914400" rtl="0" eaLnBrk="0" fontAlgn="base" latinLnBrk="0" hangingPunct="0">
              <a:lnSpc>
                <a:spcPct val="100000"/>
              </a:lnSpc>
              <a:spcBef>
                <a:spcPct val="0"/>
              </a:spcBef>
              <a:spcAft>
                <a:spcPct val="0"/>
              </a:spcAft>
              <a:buClrTx/>
              <a:buSzTx/>
              <a:buFontTx/>
              <a:buNone/>
              <a:tabLst/>
            </a:pPr>
            <a:endParaRPr lang="en-US" altLang="en-US" sz="1000" dirty="0">
              <a:solidFill>
                <a:srgbClr val="000000"/>
              </a:solidFill>
              <a:latin typeface="Lucida Console" panose="020B0609040504020204" pitchFamily="49" charset="0"/>
            </a:endParaRPr>
          </a:p>
        </p:txBody>
      </p:sp>
    </p:spTree>
    <p:extLst>
      <p:ext uri="{BB962C8B-B14F-4D97-AF65-F5344CB8AC3E}">
        <p14:creationId xmlns:p14="http://schemas.microsoft.com/office/powerpoint/2010/main" val="7962208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776" y="1669307"/>
            <a:ext cx="4572000" cy="4572000"/>
          </a:xfrm>
          <a:prstGeom prst="rect">
            <a:avLst/>
          </a:prstGeom>
        </p:spPr>
      </p:pic>
      <p:sp>
        <p:nvSpPr>
          <p:cNvPr id="7" name="Rectangle 1"/>
          <p:cNvSpPr>
            <a:spLocks noChangeArrowheads="1"/>
          </p:cNvSpPr>
          <p:nvPr/>
        </p:nvSpPr>
        <p:spPr bwMode="auto">
          <a:xfrm>
            <a:off x="235259" y="10925"/>
            <a:ext cx="8673482" cy="113877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lang="en-US" altLang="en-US" sz="3200" dirty="0">
                <a:solidFill>
                  <a:srgbClr val="000000"/>
                </a:solidFill>
              </a:rPr>
              <a:t>Non-Metric Multidimensional Scaling Analysis</a:t>
            </a:r>
          </a:p>
          <a:p>
            <a:pPr marL="0" marR="0" lvl="0" indent="0" algn="ctr" defTabSz="914400" rtl="0" eaLnBrk="0" fontAlgn="base" latinLnBrk="0" hangingPunct="0">
              <a:lnSpc>
                <a:spcPct val="100000"/>
              </a:lnSpc>
              <a:spcBef>
                <a:spcPct val="0"/>
              </a:spcBef>
              <a:spcAft>
                <a:spcPct val="0"/>
              </a:spcAft>
              <a:buClrTx/>
              <a:buSzTx/>
              <a:buFontTx/>
              <a:buNone/>
              <a:tabLst/>
            </a:pPr>
            <a:r>
              <a:rPr lang="en-US" altLang="en-US" sz="3200" dirty="0">
                <a:solidFill>
                  <a:srgbClr val="000000"/>
                </a:solidFill>
              </a:rPr>
              <a:t>Of Phytoplankton Abundances (Genera)</a:t>
            </a:r>
          </a:p>
          <a:p>
            <a:pPr marL="0" marR="0" lvl="0" indent="0" algn="ctr" defTabSz="914400" rtl="0" eaLnBrk="0" fontAlgn="base" latinLnBrk="0" hangingPunct="0">
              <a:lnSpc>
                <a:spcPct val="100000"/>
              </a:lnSpc>
              <a:spcBef>
                <a:spcPct val="0"/>
              </a:spcBef>
              <a:spcAft>
                <a:spcPct val="0"/>
              </a:spcAft>
              <a:buClrTx/>
              <a:buSzTx/>
              <a:buFontTx/>
              <a:buNone/>
              <a:tabLst/>
            </a:pPr>
            <a:endParaRPr lang="en-US" altLang="en-US" sz="1000" dirty="0">
              <a:solidFill>
                <a:srgbClr val="000000"/>
              </a:solidFill>
              <a:latin typeface="Lucida Console" panose="020B0609040504020204" pitchFamily="49"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0" y="1669307"/>
            <a:ext cx="4572000" cy="4572000"/>
          </a:xfrm>
          <a:prstGeom prst="rect">
            <a:avLst/>
          </a:prstGeom>
        </p:spPr>
      </p:pic>
    </p:spTree>
    <p:extLst>
      <p:ext uri="{BB962C8B-B14F-4D97-AF65-F5344CB8AC3E}">
        <p14:creationId xmlns:p14="http://schemas.microsoft.com/office/powerpoint/2010/main" val="25316823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t="8495" b="7767"/>
          <a:stretch/>
        </p:blipFill>
        <p:spPr>
          <a:xfrm>
            <a:off x="606455" y="310718"/>
            <a:ext cx="3657600" cy="3062797"/>
          </a:xfrm>
          <a:prstGeom prst="rect">
            <a:avLst/>
          </a:prstGeom>
        </p:spPr>
      </p:pic>
      <p:pic>
        <p:nvPicPr>
          <p:cNvPr id="3" name="Picture 2"/>
          <p:cNvPicPr>
            <a:picLocks noChangeAspect="1"/>
          </p:cNvPicPr>
          <p:nvPr/>
        </p:nvPicPr>
        <p:blipFill rotWithShape="1">
          <a:blip r:embed="rId4">
            <a:extLst>
              <a:ext uri="{28A0092B-C50C-407E-A947-70E740481C1C}">
                <a14:useLocalDpi xmlns:a14="http://schemas.microsoft.com/office/drawing/2010/main" val="0"/>
              </a:ext>
            </a:extLst>
          </a:blip>
          <a:srcRect t="9345" b="8374"/>
          <a:stretch/>
        </p:blipFill>
        <p:spPr>
          <a:xfrm>
            <a:off x="606455" y="3542190"/>
            <a:ext cx="3657600" cy="3009530"/>
          </a:xfrm>
          <a:prstGeom prst="rect">
            <a:avLst/>
          </a:prstGeom>
        </p:spPr>
      </p:pic>
      <p:pic>
        <p:nvPicPr>
          <p:cNvPr id="4" name="Picture 3"/>
          <p:cNvPicPr>
            <a:picLocks noChangeAspect="1"/>
          </p:cNvPicPr>
          <p:nvPr/>
        </p:nvPicPr>
        <p:blipFill rotWithShape="1">
          <a:blip r:embed="rId5">
            <a:extLst>
              <a:ext uri="{28A0092B-C50C-407E-A947-70E740481C1C}">
                <a14:useLocalDpi xmlns:a14="http://schemas.microsoft.com/office/drawing/2010/main" val="0"/>
              </a:ext>
            </a:extLst>
          </a:blip>
          <a:srcRect t="9345" b="8374"/>
          <a:stretch/>
        </p:blipFill>
        <p:spPr>
          <a:xfrm>
            <a:off x="4914900" y="3542190"/>
            <a:ext cx="3657600" cy="3009530"/>
          </a:xfrm>
          <a:prstGeom prst="rect">
            <a:avLst/>
          </a:prstGeom>
        </p:spPr>
      </p:pic>
      <p:pic>
        <p:nvPicPr>
          <p:cNvPr id="5" name="Picture 4"/>
          <p:cNvPicPr>
            <a:picLocks noChangeAspect="1"/>
          </p:cNvPicPr>
          <p:nvPr/>
        </p:nvPicPr>
        <p:blipFill rotWithShape="1">
          <a:blip r:embed="rId6">
            <a:extLst>
              <a:ext uri="{28A0092B-C50C-407E-A947-70E740481C1C}">
                <a14:useLocalDpi xmlns:a14="http://schemas.microsoft.com/office/drawing/2010/main" val="0"/>
              </a:ext>
            </a:extLst>
          </a:blip>
          <a:srcRect t="8854" b="9588"/>
          <a:stretch/>
        </p:blipFill>
        <p:spPr>
          <a:xfrm>
            <a:off x="4914900" y="390397"/>
            <a:ext cx="3657600" cy="2983118"/>
          </a:xfrm>
          <a:prstGeom prst="rect">
            <a:avLst/>
          </a:prstGeom>
        </p:spPr>
      </p:pic>
    </p:spTree>
    <p:extLst>
      <p:ext uri="{BB962C8B-B14F-4D97-AF65-F5344CB8AC3E}">
        <p14:creationId xmlns:p14="http://schemas.microsoft.com/office/powerpoint/2010/main" val="38610663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18046" t="29044" r="23270" b="2160"/>
          <a:stretch/>
        </p:blipFill>
        <p:spPr>
          <a:xfrm>
            <a:off x="94760" y="1034397"/>
            <a:ext cx="9049239" cy="5746442"/>
          </a:xfrm>
          <a:prstGeom prst="rect">
            <a:avLst/>
          </a:prstGeom>
        </p:spPr>
      </p:pic>
      <p:pic>
        <p:nvPicPr>
          <p:cNvPr id="1026" name="Picture 2" descr="Image result for nytimes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6312" y="234297"/>
            <a:ext cx="3971925" cy="800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48419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
          <p:cNvSpPr>
            <a:spLocks noChangeArrowheads="1"/>
          </p:cNvSpPr>
          <p:nvPr/>
        </p:nvSpPr>
        <p:spPr bwMode="auto">
          <a:xfrm>
            <a:off x="235259" y="10925"/>
            <a:ext cx="8673482" cy="113877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defTabSz="914400" rtl="0" eaLnBrk="0" fontAlgn="base" latinLnBrk="0" hangingPunct="0">
              <a:lnSpc>
                <a:spcPct val="100000"/>
              </a:lnSpc>
              <a:spcBef>
                <a:spcPct val="0"/>
              </a:spcBef>
              <a:spcAft>
                <a:spcPct val="0"/>
              </a:spcAft>
              <a:buClrTx/>
              <a:buSzTx/>
              <a:buFontTx/>
              <a:buNone/>
              <a:tabLst/>
            </a:pPr>
            <a:r>
              <a:rPr lang="en-US" altLang="en-US" sz="3200" dirty="0">
                <a:solidFill>
                  <a:srgbClr val="000000"/>
                </a:solidFill>
                <a:latin typeface="Calibri" panose="020F0502020204030204" pitchFamily="34" charset="0"/>
                <a:cs typeface="Calibri" panose="020F0502020204030204" pitchFamily="34" charset="0"/>
              </a:rPr>
              <a:t>Conclusion: The Strongest Signal in the Data is the Taxonomist Who Identified the Phytoplankton</a:t>
            </a:r>
          </a:p>
          <a:p>
            <a:pPr marL="0" marR="0" lvl="0" indent="0" algn="ctr" defTabSz="914400" rtl="0" eaLnBrk="0" fontAlgn="base" latinLnBrk="0" hangingPunct="0">
              <a:lnSpc>
                <a:spcPct val="100000"/>
              </a:lnSpc>
              <a:spcBef>
                <a:spcPct val="0"/>
              </a:spcBef>
              <a:spcAft>
                <a:spcPct val="0"/>
              </a:spcAft>
              <a:buClrTx/>
              <a:buSzTx/>
              <a:buFontTx/>
              <a:buNone/>
              <a:tabLst/>
            </a:pPr>
            <a:endParaRPr lang="en-US" altLang="en-US" sz="1000" dirty="0">
              <a:solidFill>
                <a:srgbClr val="000000"/>
              </a:solidFill>
              <a:latin typeface="Lucida Console" panose="020B0609040504020204" pitchFamily="49" charset="0"/>
            </a:endParaRPr>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0" y="1275232"/>
            <a:ext cx="4572000" cy="4572000"/>
          </a:xfrm>
          <a:prstGeom prst="rect">
            <a:avLst/>
          </a:prstGeom>
        </p:spPr>
      </p:pic>
    </p:spTree>
    <p:extLst>
      <p:ext uri="{BB962C8B-B14F-4D97-AF65-F5344CB8AC3E}">
        <p14:creationId xmlns:p14="http://schemas.microsoft.com/office/powerpoint/2010/main" val="29535730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Lessons Learned</a:t>
            </a:r>
          </a:p>
        </p:txBody>
      </p:sp>
      <p:sp>
        <p:nvSpPr>
          <p:cNvPr id="3" name="Content Placeholder 2"/>
          <p:cNvSpPr>
            <a:spLocks noGrp="1"/>
          </p:cNvSpPr>
          <p:nvPr>
            <p:ph idx="1"/>
          </p:nvPr>
        </p:nvSpPr>
        <p:spPr/>
        <p:txBody>
          <a:bodyPr>
            <a:normAutofit/>
          </a:bodyPr>
          <a:lstStyle/>
          <a:p>
            <a:r>
              <a:rPr lang="en-US" dirty="0"/>
              <a:t>Taxonomy matters</a:t>
            </a:r>
          </a:p>
          <a:p>
            <a:r>
              <a:rPr lang="en-US" dirty="0"/>
              <a:t>Don’t trust constructed reality (don’t believe everything models tell you)</a:t>
            </a:r>
          </a:p>
          <a:p>
            <a:r>
              <a:rPr lang="en-US" dirty="0"/>
              <a:t>Don’t be swept away by the story</a:t>
            </a:r>
          </a:p>
          <a:p>
            <a:r>
              <a:rPr lang="en-US" dirty="0"/>
              <a:t>Script all analyses</a:t>
            </a:r>
          </a:p>
          <a:p>
            <a:r>
              <a:rPr lang="en-US" dirty="0"/>
              <a:t>Reproducible Research</a:t>
            </a:r>
          </a:p>
          <a:p>
            <a:pPr lvl="1"/>
            <a:r>
              <a:rPr lang="en-US" dirty="0"/>
              <a:t>Open Data and Code</a:t>
            </a:r>
          </a:p>
          <a:p>
            <a:pPr lvl="1"/>
            <a:r>
              <a:rPr lang="en-US" dirty="0"/>
              <a:t>Version Control and Code Repositories</a:t>
            </a:r>
          </a:p>
          <a:p>
            <a:pPr lvl="1"/>
            <a:r>
              <a:rPr lang="en-US" dirty="0"/>
              <a:t>Literate Programming</a:t>
            </a:r>
          </a:p>
        </p:txBody>
      </p:sp>
      <p:pic>
        <p:nvPicPr>
          <p:cNvPr id="3074" name="Picture 2" descr="File:Open Access logo PLoS white.svg"/>
          <p:cNvPicPr>
            <a:picLocks noChangeAspect="1" noChangeArrowheads="1"/>
          </p:cNvPicPr>
          <p:nvPr/>
        </p:nvPicPr>
        <p:blipFill>
          <a:blip r:embed="rId2" cstate="hqprint">
            <a:extLst>
              <a:ext uri="{28A0092B-C50C-407E-A947-70E740481C1C}">
                <a14:useLocalDpi xmlns:a14="http://schemas.microsoft.com/office/drawing/2010/main" val="0"/>
              </a:ext>
            </a:extLst>
          </a:blip>
          <a:srcRect/>
          <a:stretch>
            <a:fillRect/>
          </a:stretch>
        </p:blipFill>
        <p:spPr bwMode="auto">
          <a:xfrm>
            <a:off x="4492099" y="4157662"/>
            <a:ext cx="585216" cy="9144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Image result for github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83044" y="4807712"/>
            <a:ext cx="2237753" cy="9144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0" descr="rmarkdow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08457" y="5471557"/>
            <a:ext cx="952500" cy="1104901"/>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Image result for i want to believe"/>
          <p:cNvPicPr>
            <a:picLocks noChangeAspect="1" noChangeArrowheads="1"/>
          </p:cNvPicPr>
          <p:nvPr/>
        </p:nvPicPr>
        <p:blipFill>
          <a:blip r:embed="rId5" cstate="hqprint">
            <a:extLst>
              <a:ext uri="{28A0092B-C50C-407E-A947-70E740481C1C}">
                <a14:useLocalDpi xmlns:a14="http://schemas.microsoft.com/office/drawing/2010/main" val="0"/>
              </a:ext>
            </a:extLst>
          </a:blip>
          <a:srcRect/>
          <a:stretch>
            <a:fillRect/>
          </a:stretch>
        </p:blipFill>
        <p:spPr bwMode="auto">
          <a:xfrm>
            <a:off x="7435263" y="1796457"/>
            <a:ext cx="1456182" cy="1828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59138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Next Steps:</a:t>
            </a:r>
          </a:p>
        </p:txBody>
      </p:sp>
      <p:sp>
        <p:nvSpPr>
          <p:cNvPr id="3" name="Content Placeholder 2"/>
          <p:cNvSpPr>
            <a:spLocks noGrp="1"/>
          </p:cNvSpPr>
          <p:nvPr>
            <p:ph idx="1"/>
          </p:nvPr>
        </p:nvSpPr>
        <p:spPr/>
        <p:txBody>
          <a:bodyPr/>
          <a:lstStyle/>
          <a:p>
            <a:r>
              <a:rPr lang="en-US" dirty="0"/>
              <a:t>Work with a phycologist to clean up the 2007 National Lake Assessment phytoplankton data </a:t>
            </a:r>
          </a:p>
          <a:p>
            <a:r>
              <a:rPr lang="en-US" dirty="0"/>
              <a:t>Repeat analysis at various taxonomic levels</a:t>
            </a:r>
          </a:p>
          <a:p>
            <a:r>
              <a:rPr lang="en-US" dirty="0"/>
              <a:t>Look carefully at the recently released 2012 National Lake Assessment phytoplankton data</a:t>
            </a:r>
          </a:p>
          <a:p>
            <a:r>
              <a:rPr lang="en-US" dirty="0"/>
              <a:t>Publish these results as a cautionary tale.</a:t>
            </a:r>
          </a:p>
        </p:txBody>
      </p:sp>
    </p:spTree>
    <p:extLst>
      <p:ext uri="{BB962C8B-B14F-4D97-AF65-F5344CB8AC3E}">
        <p14:creationId xmlns:p14="http://schemas.microsoft.com/office/powerpoint/2010/main" val="38881102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370" name="Picture 2" descr="Satellite image of lake with green algal bloom near shor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9188"/>
            <a:ext cx="8602579" cy="6867188"/>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p:cNvSpPr txBox="1">
            <a:spLocks/>
          </p:cNvSpPr>
          <p:nvPr/>
        </p:nvSpPr>
        <p:spPr>
          <a:xfrm>
            <a:off x="-17755" y="0"/>
            <a:ext cx="3250362" cy="990600"/>
          </a:xfrm>
          <a:prstGeom prst="rect">
            <a:avLst/>
          </a:prstGeom>
        </p:spPr>
        <p:txBody>
          <a:bodyPr/>
          <a:lstStyle/>
          <a:p>
            <a:pPr algn="ctr" eaLnBrk="0" hangingPunct="0">
              <a:defRPr/>
            </a:pPr>
            <a:r>
              <a:rPr lang="en-US" sz="4400" dirty="0">
                <a:solidFill>
                  <a:schemeClr val="accent1">
                    <a:lumMod val="40000"/>
                    <a:lumOff val="60000"/>
                  </a:schemeClr>
                </a:solidFill>
                <a:latin typeface="Calibri" panose="020F0502020204030204" pitchFamily="34" charset="0"/>
                <a:ea typeface="+mj-ea"/>
                <a:cs typeface="Calibri" panose="020F0502020204030204" pitchFamily="34" charset="0"/>
              </a:rPr>
              <a:t>Thank You</a:t>
            </a:r>
          </a:p>
        </p:txBody>
      </p:sp>
      <p:sp>
        <p:nvSpPr>
          <p:cNvPr id="5" name="Subtitle 2"/>
          <p:cNvSpPr txBox="1">
            <a:spLocks/>
          </p:cNvSpPr>
          <p:nvPr/>
        </p:nvSpPr>
        <p:spPr bwMode="auto">
          <a:xfrm>
            <a:off x="2654443" y="4324933"/>
            <a:ext cx="4989229" cy="3070167"/>
          </a:xfrm>
          <a:prstGeom prst="rect">
            <a:avLst/>
          </a:prstGeom>
          <a:noFill/>
          <a:ln w="9525">
            <a:noFill/>
            <a:miter lim="800000"/>
            <a:headEnd/>
            <a:tailEnd/>
          </a:ln>
        </p:spPr>
        <p:txBody>
          <a:bodyPr/>
          <a:lstStyle/>
          <a:p>
            <a:pPr marL="342900" indent="-342900" eaLnBrk="0" hangingPunct="0">
              <a:spcBef>
                <a:spcPct val="20000"/>
              </a:spcBef>
            </a:pPr>
            <a:r>
              <a:rPr lang="en-US" sz="2000" dirty="0">
                <a:solidFill>
                  <a:schemeClr val="accent1">
                    <a:lumMod val="40000"/>
                    <a:lumOff val="60000"/>
                  </a:schemeClr>
                </a:solidFill>
              </a:rPr>
              <a:t>Bryan Milstead</a:t>
            </a:r>
          </a:p>
          <a:p>
            <a:pPr marL="342900" indent="-342900" eaLnBrk="0" hangingPunct="0">
              <a:spcBef>
                <a:spcPct val="20000"/>
              </a:spcBef>
            </a:pPr>
            <a:r>
              <a:rPr lang="en-US" sz="2000" dirty="0">
                <a:solidFill>
                  <a:schemeClr val="accent1">
                    <a:lumMod val="40000"/>
                    <a:lumOff val="60000"/>
                  </a:schemeClr>
                </a:solidFill>
              </a:rPr>
              <a:t>U.S. Environmental Protection Agency</a:t>
            </a:r>
          </a:p>
          <a:p>
            <a:pPr marL="342900" indent="-342900" eaLnBrk="0" hangingPunct="0">
              <a:spcBef>
                <a:spcPct val="20000"/>
              </a:spcBef>
            </a:pPr>
            <a:r>
              <a:rPr lang="en-US" sz="2000" dirty="0">
                <a:solidFill>
                  <a:schemeClr val="accent1">
                    <a:lumMod val="40000"/>
                    <a:lumOff val="60000"/>
                  </a:schemeClr>
                </a:solidFill>
              </a:rPr>
              <a:t>Narragansett RI</a:t>
            </a:r>
          </a:p>
          <a:p>
            <a:pPr marL="342900" indent="-342900" eaLnBrk="0" hangingPunct="0">
              <a:spcBef>
                <a:spcPct val="20000"/>
              </a:spcBef>
            </a:pPr>
            <a:r>
              <a:rPr lang="en-US" sz="2000" dirty="0">
                <a:hlinkClick r:id="rId4"/>
              </a:rPr>
              <a:t>milstead.bryan@epa.gov</a:t>
            </a:r>
            <a:endParaRPr lang="en-US" sz="2000" dirty="0"/>
          </a:p>
          <a:p>
            <a:pPr marL="342900" indent="-342900" eaLnBrk="0" hangingPunct="0">
              <a:spcBef>
                <a:spcPct val="20000"/>
              </a:spcBef>
            </a:pPr>
            <a:r>
              <a:rPr lang="en-US" sz="2000" dirty="0">
                <a:solidFill>
                  <a:schemeClr val="accent1">
                    <a:lumMod val="40000"/>
                    <a:lumOff val="60000"/>
                  </a:schemeClr>
                </a:solidFill>
              </a:rPr>
              <a:t>401-782-3015</a:t>
            </a:r>
          </a:p>
        </p:txBody>
      </p:sp>
    </p:spTree>
    <p:extLst>
      <p:ext uri="{BB962C8B-B14F-4D97-AF65-F5344CB8AC3E}">
        <p14:creationId xmlns:p14="http://schemas.microsoft.com/office/powerpoint/2010/main" val="30641502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srcRect l="16320" t="13545" r="17166" b="15657"/>
          <a:stretch/>
        </p:blipFill>
        <p:spPr>
          <a:xfrm>
            <a:off x="0" y="0"/>
            <a:ext cx="6082020" cy="3506599"/>
          </a:xfrm>
          <a:prstGeom prst="rect">
            <a:avLst/>
          </a:prstGeom>
        </p:spPr>
      </p:pic>
      <p:pic>
        <p:nvPicPr>
          <p:cNvPr id="3" name="Picture 2"/>
          <p:cNvPicPr>
            <a:picLocks noChangeAspect="1"/>
          </p:cNvPicPr>
          <p:nvPr/>
        </p:nvPicPr>
        <p:blipFill rotWithShape="1">
          <a:blip r:embed="rId4"/>
          <a:srcRect l="16496" t="14771" r="41098" b="4270"/>
          <a:stretch/>
        </p:blipFill>
        <p:spPr>
          <a:xfrm>
            <a:off x="4588778" y="1808849"/>
            <a:ext cx="4555222" cy="4710597"/>
          </a:xfrm>
          <a:prstGeom prst="rect">
            <a:avLst/>
          </a:prstGeom>
        </p:spPr>
      </p:pic>
      <p:sp>
        <p:nvSpPr>
          <p:cNvPr id="4" name="Rectangle 3"/>
          <p:cNvSpPr/>
          <p:nvPr/>
        </p:nvSpPr>
        <p:spPr>
          <a:xfrm>
            <a:off x="5276676" y="6537424"/>
            <a:ext cx="3783435" cy="276999"/>
          </a:xfrm>
          <a:prstGeom prst="rect">
            <a:avLst/>
          </a:prstGeom>
        </p:spPr>
        <p:txBody>
          <a:bodyPr wrap="square">
            <a:spAutoFit/>
          </a:bodyPr>
          <a:lstStyle/>
          <a:p>
            <a:r>
              <a:rPr lang="en-US" sz="1200" dirty="0"/>
              <a:t>http://science.sciencemag.org/content/357/6349/405.full</a:t>
            </a:r>
          </a:p>
        </p:txBody>
      </p:sp>
      <p:pic>
        <p:nvPicPr>
          <p:cNvPr id="6" name="Picture 5"/>
          <p:cNvPicPr>
            <a:picLocks noChangeAspect="1"/>
          </p:cNvPicPr>
          <p:nvPr/>
        </p:nvPicPr>
        <p:blipFill rotWithShape="1">
          <a:blip r:embed="rId5"/>
          <a:srcRect l="16424" t="47783" r="40915" b="8126"/>
          <a:stretch/>
        </p:blipFill>
        <p:spPr>
          <a:xfrm>
            <a:off x="0" y="3640821"/>
            <a:ext cx="4645308" cy="2600588"/>
          </a:xfrm>
          <a:prstGeom prst="rect">
            <a:avLst/>
          </a:prstGeom>
        </p:spPr>
      </p:pic>
      <p:sp>
        <p:nvSpPr>
          <p:cNvPr id="7" name="Rectangle 6"/>
          <p:cNvSpPr/>
          <p:nvPr/>
        </p:nvSpPr>
        <p:spPr>
          <a:xfrm>
            <a:off x="599813" y="6537424"/>
            <a:ext cx="4572000" cy="276999"/>
          </a:xfrm>
          <a:prstGeom prst="rect">
            <a:avLst/>
          </a:prstGeom>
        </p:spPr>
        <p:txBody>
          <a:bodyPr>
            <a:spAutoFit/>
          </a:bodyPr>
          <a:lstStyle/>
          <a:p>
            <a:r>
              <a:rPr lang="en-US" sz="1200" dirty="0"/>
              <a:t>http://science.sciencemag.org/content/357/6349/350.full</a:t>
            </a:r>
          </a:p>
        </p:txBody>
      </p:sp>
    </p:spTree>
    <p:extLst>
      <p:ext uri="{BB962C8B-B14F-4D97-AF65-F5344CB8AC3E}">
        <p14:creationId xmlns:p14="http://schemas.microsoft.com/office/powerpoint/2010/main" val="17091633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370" name="Picture 2" descr="Satellite image of lake with green algal bloom near shor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9188"/>
            <a:ext cx="8602579" cy="6867188"/>
          </a:xfrm>
          <a:prstGeom prst="rect">
            <a:avLst/>
          </a:prstGeom>
          <a:noFill/>
          <a:extLst>
            <a:ext uri="{909E8E84-426E-40DD-AFC4-6F175D3DCCD1}">
              <a14:hiddenFill xmlns:a14="http://schemas.microsoft.com/office/drawing/2010/main">
                <a:solidFill>
                  <a:srgbClr val="FFFFFF"/>
                </a:solidFill>
              </a14:hiddenFill>
            </a:ext>
          </a:extLst>
        </p:spPr>
      </p:pic>
      <p:sp>
        <p:nvSpPr>
          <p:cNvPr id="4" name="Subtitle 2"/>
          <p:cNvSpPr txBox="1">
            <a:spLocks/>
          </p:cNvSpPr>
          <p:nvPr/>
        </p:nvSpPr>
        <p:spPr bwMode="auto">
          <a:xfrm>
            <a:off x="2319954" y="4724428"/>
            <a:ext cx="4989229" cy="415743"/>
          </a:xfrm>
          <a:prstGeom prst="rect">
            <a:avLst/>
          </a:prstGeom>
          <a:noFill/>
          <a:ln w="9525">
            <a:noFill/>
            <a:miter lim="800000"/>
            <a:headEnd/>
            <a:tailEnd/>
          </a:ln>
        </p:spPr>
        <p:txBody>
          <a:bodyPr/>
          <a:lstStyle/>
          <a:p>
            <a:pPr marL="342900" indent="-342900" eaLnBrk="0" hangingPunct="0">
              <a:spcBef>
                <a:spcPct val="20000"/>
              </a:spcBef>
            </a:pPr>
            <a:r>
              <a:rPr lang="en-US" sz="3200" dirty="0">
                <a:solidFill>
                  <a:schemeClr val="accent1">
                    <a:lumMod val="40000"/>
                    <a:lumOff val="60000"/>
                  </a:schemeClr>
                </a:solidFill>
                <a:latin typeface="Calibri" panose="020F0502020204030204" pitchFamily="34" charset="0"/>
                <a:cs typeface="Calibri" panose="020F0502020204030204" pitchFamily="34" charset="0"/>
              </a:rPr>
              <a:t>Blooms vs. Toxins?</a:t>
            </a:r>
          </a:p>
        </p:txBody>
      </p:sp>
    </p:spTree>
    <p:extLst>
      <p:ext uri="{BB962C8B-B14F-4D97-AF65-F5344CB8AC3E}">
        <p14:creationId xmlns:p14="http://schemas.microsoft.com/office/powerpoint/2010/main" val="22236259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l="9338" t="16667" r="6615" b="6250"/>
          <a:stretch>
            <a:fillRect/>
          </a:stretch>
        </p:blipFill>
        <p:spPr bwMode="auto">
          <a:xfrm>
            <a:off x="228600" y="533400"/>
            <a:ext cx="8610600" cy="5899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7" name="Rectangle 2"/>
          <p:cNvSpPr>
            <a:spLocks noChangeArrowheads="1"/>
          </p:cNvSpPr>
          <p:nvPr/>
        </p:nvSpPr>
        <p:spPr bwMode="auto">
          <a:xfrm>
            <a:off x="0" y="6519863"/>
            <a:ext cx="914400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r>
              <a:rPr lang="en-US" altLang="en-US" sz="1600" dirty="0">
                <a:solidFill>
                  <a:prstClr val="black"/>
                </a:solidFill>
                <a:latin typeface="+mn-lt"/>
              </a:rPr>
              <a:t>Graham et al 2009 http://ks.water.usgs.gov/studies/qw/cyanobacteria/LLsummer-graham2.pdf</a:t>
            </a:r>
          </a:p>
        </p:txBody>
      </p:sp>
      <p:sp>
        <p:nvSpPr>
          <p:cNvPr id="16388" name="TextBox 3"/>
          <p:cNvSpPr txBox="1">
            <a:spLocks noChangeArrowheads="1"/>
          </p:cNvSpPr>
          <p:nvPr/>
        </p:nvSpPr>
        <p:spPr bwMode="auto">
          <a:xfrm>
            <a:off x="0" y="87313"/>
            <a:ext cx="91440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r>
              <a:rPr lang="en-US" altLang="en-US" sz="2000" dirty="0">
                <a:solidFill>
                  <a:prstClr val="black"/>
                </a:solidFill>
                <a:latin typeface="+mn-lt"/>
              </a:rPr>
              <a:t>At least 36 States and 50 Countries have reported </a:t>
            </a:r>
            <a:r>
              <a:rPr lang="en-US" altLang="en-US" sz="2000" dirty="0" err="1">
                <a:solidFill>
                  <a:prstClr val="black"/>
                </a:solidFill>
                <a:latin typeface="+mn-lt"/>
              </a:rPr>
              <a:t>cyanotoxin</a:t>
            </a:r>
            <a:r>
              <a:rPr lang="en-US" altLang="en-US" sz="2000" dirty="0">
                <a:solidFill>
                  <a:prstClr val="black"/>
                </a:solidFill>
                <a:latin typeface="+mn-lt"/>
              </a:rPr>
              <a:t> poisonings</a:t>
            </a:r>
          </a:p>
        </p:txBody>
      </p:sp>
    </p:spTree>
    <p:extLst>
      <p:ext uri="{BB962C8B-B14F-4D97-AF65-F5344CB8AC3E}">
        <p14:creationId xmlns:p14="http://schemas.microsoft.com/office/powerpoint/2010/main" val="39695699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447528" y="578609"/>
            <a:ext cx="8261469" cy="5947559"/>
          </a:xfrm>
          <a:prstGeom prst="rect">
            <a:avLst/>
          </a:prstGeom>
        </p:spPr>
      </p:pic>
      <p:sp>
        <p:nvSpPr>
          <p:cNvPr id="4" name="TextBox 3"/>
          <p:cNvSpPr txBox="1"/>
          <p:nvPr/>
        </p:nvSpPr>
        <p:spPr>
          <a:xfrm>
            <a:off x="1740022" y="111954"/>
            <a:ext cx="5468645" cy="523220"/>
          </a:xfrm>
          <a:prstGeom prst="rect">
            <a:avLst/>
          </a:prstGeom>
          <a:noFill/>
        </p:spPr>
        <p:txBody>
          <a:bodyPr wrap="square" rtlCol="0">
            <a:spAutoFit/>
          </a:bodyPr>
          <a:lstStyle/>
          <a:p>
            <a:r>
              <a:rPr lang="en-US" sz="2800" dirty="0" err="1"/>
              <a:t>Cyanotoxins</a:t>
            </a:r>
            <a:r>
              <a:rPr lang="en-US" sz="2800" dirty="0"/>
              <a:t> and Potential Producers</a:t>
            </a:r>
          </a:p>
        </p:txBody>
      </p:sp>
      <p:sp>
        <p:nvSpPr>
          <p:cNvPr id="5" name="Rectangle 4"/>
          <p:cNvSpPr/>
          <p:nvPr/>
        </p:nvSpPr>
        <p:spPr>
          <a:xfrm>
            <a:off x="367626" y="6519446"/>
            <a:ext cx="8711843" cy="338554"/>
          </a:xfrm>
          <a:prstGeom prst="rect">
            <a:avLst/>
          </a:prstGeom>
        </p:spPr>
        <p:txBody>
          <a:bodyPr wrap="square">
            <a:spAutoFit/>
          </a:bodyPr>
          <a:lstStyle/>
          <a:p>
            <a:pPr marR="0"/>
            <a:r>
              <a:rPr lang="en-US" sz="1600" dirty="0">
                <a:latin typeface="Segoe UI" panose="020B0502040204020203" pitchFamily="34" charset="0"/>
              </a:rPr>
              <a:t>From: </a:t>
            </a:r>
            <a:r>
              <a:rPr lang="en-US" sz="1600" dirty="0" err="1">
                <a:latin typeface="Segoe UI" panose="020B0502040204020203" pitchFamily="34" charset="0"/>
              </a:rPr>
              <a:t>Loftin</a:t>
            </a:r>
            <a:r>
              <a:rPr lang="en-US" sz="1600" dirty="0">
                <a:latin typeface="Segoe UI" panose="020B0502040204020203" pitchFamily="34" charset="0"/>
              </a:rPr>
              <a:t>, et al. (2016). </a:t>
            </a:r>
            <a:r>
              <a:rPr lang="en-US" sz="1600" u="sng" dirty="0">
                <a:latin typeface="Segoe UI" panose="020B0502040204020203" pitchFamily="34" charset="0"/>
              </a:rPr>
              <a:t>Harmful Algae </a:t>
            </a:r>
            <a:r>
              <a:rPr lang="en-US" sz="1600" b="1" u="sng" dirty="0">
                <a:latin typeface="Segoe UI" panose="020B0502040204020203" pitchFamily="34" charset="0"/>
              </a:rPr>
              <a:t>56: 77-90. </a:t>
            </a:r>
            <a:r>
              <a:rPr lang="en-US" sz="1600" dirty="0"/>
              <a:t>http://dx.doi.org/10.1016/j.hal.2016.04.001</a:t>
            </a:r>
            <a:endParaRPr lang="en-US" dirty="0">
              <a:latin typeface="Segoe UI" panose="020B0502040204020203" pitchFamily="34" charset="0"/>
            </a:endParaRPr>
          </a:p>
        </p:txBody>
      </p:sp>
    </p:spTree>
    <p:extLst>
      <p:ext uri="{BB962C8B-B14F-4D97-AF65-F5344CB8AC3E}">
        <p14:creationId xmlns:p14="http://schemas.microsoft.com/office/powerpoint/2010/main" val="20657570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p:cNvSpPr>
            <a:spLocks noGrp="1"/>
          </p:cNvSpPr>
          <p:nvPr>
            <p:ph type="title"/>
          </p:nvPr>
        </p:nvSpPr>
        <p:spPr>
          <a:xfrm>
            <a:off x="2223117" y="164237"/>
            <a:ext cx="6920883" cy="1143000"/>
          </a:xfrm>
        </p:spPr>
        <p:txBody>
          <a:bodyPr/>
          <a:lstStyle/>
          <a:p>
            <a:r>
              <a:rPr altLang="en-US" sz="2800" dirty="0">
                <a:solidFill>
                  <a:schemeClr val="tx1"/>
                </a:solidFill>
                <a:latin typeface="Calibri" panose="020F0502020204030204" pitchFamily="34" charset="0"/>
                <a:cs typeface="Calibri" panose="020F0502020204030204" pitchFamily="34" charset="0"/>
              </a:rPr>
              <a:t>EPA Health Advisory Concentrations for</a:t>
            </a:r>
            <a:br>
              <a:rPr altLang="en-US" sz="2800" dirty="0">
                <a:solidFill>
                  <a:schemeClr val="tx1"/>
                </a:solidFill>
                <a:latin typeface="Calibri" panose="020F0502020204030204" pitchFamily="34" charset="0"/>
                <a:cs typeface="Calibri" panose="020F0502020204030204" pitchFamily="34" charset="0"/>
              </a:rPr>
            </a:br>
            <a:r>
              <a:rPr altLang="en-US" sz="2800" dirty="0" err="1">
                <a:solidFill>
                  <a:schemeClr val="tx1"/>
                </a:solidFill>
                <a:latin typeface="Calibri" panose="020F0502020204030204" pitchFamily="34" charset="0"/>
                <a:cs typeface="Calibri" panose="020F0502020204030204" pitchFamily="34" charset="0"/>
              </a:rPr>
              <a:t>Microcystins</a:t>
            </a:r>
            <a:r>
              <a:rPr altLang="en-US" sz="2800" dirty="0">
                <a:solidFill>
                  <a:schemeClr val="tx1"/>
                </a:solidFill>
                <a:latin typeface="Calibri" panose="020F0502020204030204" pitchFamily="34" charset="0"/>
                <a:cs typeface="Calibri" panose="020F0502020204030204" pitchFamily="34" charset="0"/>
              </a:rPr>
              <a:t> and </a:t>
            </a:r>
            <a:r>
              <a:rPr altLang="en-US" sz="2800" dirty="0" err="1">
                <a:solidFill>
                  <a:schemeClr val="tx1"/>
                </a:solidFill>
                <a:latin typeface="Calibri" panose="020F0502020204030204" pitchFamily="34" charset="0"/>
                <a:cs typeface="Calibri" panose="020F0502020204030204" pitchFamily="34" charset="0"/>
              </a:rPr>
              <a:t>Cylindrospermopsin</a:t>
            </a:r>
            <a:br>
              <a:rPr altLang="en-US" sz="2400" dirty="0">
                <a:solidFill>
                  <a:schemeClr val="tx1"/>
                </a:solidFill>
                <a:latin typeface="Calibri" panose="020F0502020204030204" pitchFamily="34" charset="0"/>
                <a:cs typeface="Calibri" panose="020F0502020204030204" pitchFamily="34" charset="0"/>
              </a:rPr>
            </a:br>
            <a:endParaRPr altLang="en-US" sz="2400" dirty="0">
              <a:solidFill>
                <a:schemeClr val="tx1"/>
              </a:solidFill>
              <a:latin typeface="Calibri" panose="020F0502020204030204" pitchFamily="34" charset="0"/>
              <a:cs typeface="Calibri" panose="020F0502020204030204" pitchFamily="34" charset="0"/>
            </a:endParaRPr>
          </a:p>
        </p:txBody>
      </p:sp>
      <p:sp>
        <p:nvSpPr>
          <p:cNvPr id="3" name="Content Placeholder 2"/>
          <p:cNvSpPr>
            <a:spLocks noGrp="1"/>
          </p:cNvSpPr>
          <p:nvPr>
            <p:ph idx="1"/>
          </p:nvPr>
        </p:nvSpPr>
        <p:spPr>
          <a:xfrm>
            <a:off x="228600" y="1841500"/>
            <a:ext cx="8915400" cy="5019675"/>
          </a:xfrm>
        </p:spPr>
        <p:txBody>
          <a:bodyPr/>
          <a:lstStyle/>
          <a:p>
            <a:pPr marL="0" lvl="1" indent="0">
              <a:buSzPct val="90000"/>
              <a:buFontTx/>
              <a:buNone/>
              <a:defRPr/>
            </a:pPr>
            <a:r>
              <a:rPr lang="en-US" altLang="en-US" sz="2800" b="1" dirty="0">
                <a:latin typeface="Calibri" panose="020F0502020204030204" pitchFamily="34" charset="0"/>
                <a:cs typeface="Calibri" panose="020F0502020204030204" pitchFamily="34" charset="0"/>
              </a:rPr>
              <a:t>Drinking water health advisory:</a:t>
            </a:r>
          </a:p>
          <a:p>
            <a:pPr marL="168275" lvl="1" indent="-168275">
              <a:buSzPct val="90000"/>
              <a:buFont typeface="Times" pitchFamily="1" charset="0"/>
              <a:buChar char="•"/>
              <a:defRPr/>
            </a:pPr>
            <a:r>
              <a:rPr lang="en-US" altLang="en-US" sz="2000" b="1" dirty="0">
                <a:latin typeface="Calibri" panose="020F0502020204030204" pitchFamily="34" charset="0"/>
                <a:cs typeface="Calibri" panose="020F0502020204030204" pitchFamily="34" charset="0"/>
              </a:rPr>
              <a:t>Microcystin:                 1.6 </a:t>
            </a:r>
            <a:r>
              <a:rPr lang="en-US" sz="2000" b="1" dirty="0">
                <a:latin typeface="Calibri" panose="020F0502020204030204" pitchFamily="34" charset="0"/>
                <a:cs typeface="Calibri" panose="020F0502020204030204" pitchFamily="34" charset="0"/>
              </a:rPr>
              <a:t>µ</a:t>
            </a:r>
            <a:r>
              <a:rPr lang="en-US" altLang="en-US" sz="2000" b="1" dirty="0">
                <a:latin typeface="Calibri" panose="020F0502020204030204" pitchFamily="34" charset="0"/>
                <a:cs typeface="Calibri" panose="020F0502020204030204" pitchFamily="34" charset="0"/>
              </a:rPr>
              <a:t>g/L adults;       0.3 </a:t>
            </a:r>
            <a:r>
              <a:rPr lang="en-US" sz="2000" b="1" dirty="0">
                <a:latin typeface="Calibri" panose="020F0502020204030204" pitchFamily="34" charset="0"/>
                <a:cs typeface="Calibri" panose="020F0502020204030204" pitchFamily="34" charset="0"/>
              </a:rPr>
              <a:t>µ</a:t>
            </a:r>
            <a:r>
              <a:rPr lang="en-US" altLang="en-US" sz="2000" b="1" dirty="0">
                <a:latin typeface="Calibri" panose="020F0502020204030204" pitchFamily="34" charset="0"/>
                <a:cs typeface="Calibri" panose="020F0502020204030204" pitchFamily="34" charset="0"/>
              </a:rPr>
              <a:t>g/L preschool children</a:t>
            </a:r>
          </a:p>
          <a:p>
            <a:pPr marL="168275" lvl="1" indent="-168275">
              <a:buSzPct val="90000"/>
              <a:buFont typeface="Times" pitchFamily="1" charset="0"/>
              <a:buChar char="•"/>
              <a:defRPr/>
            </a:pPr>
            <a:r>
              <a:rPr lang="en-US" sz="2000" b="1" dirty="0">
                <a:latin typeface="Calibri" panose="020F0502020204030204" pitchFamily="34" charset="0"/>
                <a:cs typeface="Calibri" panose="020F0502020204030204" pitchFamily="34" charset="0"/>
              </a:rPr>
              <a:t>Cylindrospermopsin:  3</a:t>
            </a:r>
            <a:r>
              <a:rPr lang="en-US" altLang="en-US" sz="2000" b="1" dirty="0">
                <a:latin typeface="Calibri" panose="020F0502020204030204" pitchFamily="34" charset="0"/>
                <a:cs typeface="Calibri" panose="020F0502020204030204" pitchFamily="34" charset="0"/>
              </a:rPr>
              <a:t>    </a:t>
            </a:r>
            <a:r>
              <a:rPr lang="en-US" sz="2000" b="1" dirty="0">
                <a:latin typeface="Calibri" panose="020F0502020204030204" pitchFamily="34" charset="0"/>
                <a:cs typeface="Calibri" panose="020F0502020204030204" pitchFamily="34" charset="0"/>
              </a:rPr>
              <a:t>µ</a:t>
            </a:r>
            <a:r>
              <a:rPr lang="en-US" altLang="en-US" sz="2000" b="1" dirty="0">
                <a:latin typeface="Calibri" panose="020F0502020204030204" pitchFamily="34" charset="0"/>
                <a:cs typeface="Calibri" panose="020F0502020204030204" pitchFamily="34" charset="0"/>
              </a:rPr>
              <a:t>g/L adults;       0.7 </a:t>
            </a:r>
            <a:r>
              <a:rPr lang="en-US" sz="2000" b="1" dirty="0">
                <a:latin typeface="Calibri" panose="020F0502020204030204" pitchFamily="34" charset="0"/>
                <a:cs typeface="Calibri" panose="020F0502020204030204" pitchFamily="34" charset="0"/>
              </a:rPr>
              <a:t>µ</a:t>
            </a:r>
            <a:r>
              <a:rPr lang="en-US" altLang="en-US" sz="2000" b="1" dirty="0">
                <a:latin typeface="Calibri" panose="020F0502020204030204" pitchFamily="34" charset="0"/>
                <a:cs typeface="Calibri" panose="020F0502020204030204" pitchFamily="34" charset="0"/>
              </a:rPr>
              <a:t>g/L preschool children</a:t>
            </a:r>
          </a:p>
          <a:p>
            <a:pPr marL="0" lvl="1" indent="0">
              <a:buSzPct val="90000"/>
              <a:buFontTx/>
              <a:buNone/>
              <a:defRPr/>
            </a:pPr>
            <a:r>
              <a:rPr lang="en-US" sz="2000" b="1" dirty="0">
                <a:latin typeface="Calibri" panose="020F0502020204030204" pitchFamily="34" charset="0"/>
                <a:cs typeface="Calibri" panose="020F0502020204030204" pitchFamily="34" charset="0"/>
              </a:rPr>
              <a:t>				</a:t>
            </a:r>
            <a:r>
              <a:rPr lang="en-US" i="1" dirty="0">
                <a:latin typeface="Calibri" panose="020F0502020204030204" pitchFamily="34" charset="0"/>
                <a:cs typeface="Calibri" panose="020F0502020204030204" pitchFamily="34" charset="0"/>
              </a:rPr>
              <a:t>EPA, Office of Water, 820F15003, June 2015</a:t>
            </a:r>
          </a:p>
          <a:p>
            <a:pPr marL="0" indent="0">
              <a:buFont typeface="Times" panose="02020603050405020304" pitchFamily="18" charset="0"/>
              <a:buNone/>
              <a:defRPr/>
            </a:pPr>
            <a:endParaRPr lang="en-US" sz="1200" b="1" dirty="0">
              <a:latin typeface="Calibri" panose="020F0502020204030204" pitchFamily="34" charset="0"/>
              <a:cs typeface="Calibri" panose="020F0502020204030204" pitchFamily="34" charset="0"/>
            </a:endParaRPr>
          </a:p>
          <a:p>
            <a:pPr marL="0" indent="0">
              <a:buFont typeface="Times" panose="02020603050405020304" pitchFamily="18" charset="0"/>
              <a:buNone/>
              <a:defRPr/>
            </a:pPr>
            <a:endParaRPr lang="en-US" sz="1200" b="1" dirty="0">
              <a:latin typeface="Calibri" panose="020F0502020204030204" pitchFamily="34" charset="0"/>
              <a:cs typeface="Calibri" panose="020F0502020204030204" pitchFamily="34" charset="0"/>
            </a:endParaRPr>
          </a:p>
          <a:p>
            <a:pPr marL="0" indent="0">
              <a:buFont typeface="Times" panose="02020603050405020304" pitchFamily="18" charset="0"/>
              <a:buNone/>
              <a:defRPr/>
            </a:pPr>
            <a:r>
              <a:rPr lang="en-US" sz="2800" b="1" dirty="0">
                <a:latin typeface="Calibri" panose="020F0502020204030204" pitchFamily="34" charset="0"/>
                <a:cs typeface="Calibri" panose="020F0502020204030204" pitchFamily="34" charset="0"/>
              </a:rPr>
              <a:t>Recreational Ambient Water Swimming Advisories:</a:t>
            </a:r>
          </a:p>
          <a:p>
            <a:pPr>
              <a:defRPr/>
            </a:pPr>
            <a:r>
              <a:rPr lang="en-US" sz="2400" b="1" dirty="0">
                <a:latin typeface="Calibri" panose="020F0502020204030204" pitchFamily="34" charset="0"/>
                <a:cs typeface="Calibri" panose="020F0502020204030204" pitchFamily="34" charset="0"/>
              </a:rPr>
              <a:t>Microcystins: 4 µg/L</a:t>
            </a:r>
          </a:p>
          <a:p>
            <a:pPr>
              <a:defRPr/>
            </a:pPr>
            <a:r>
              <a:rPr lang="en-US" sz="2400" b="1" dirty="0">
                <a:latin typeface="Calibri" panose="020F0502020204030204" pitchFamily="34" charset="0"/>
                <a:cs typeface="Calibri" panose="020F0502020204030204" pitchFamily="34" charset="0"/>
              </a:rPr>
              <a:t>Cylindrospermopsin: 8 µg/L </a:t>
            </a:r>
            <a:endParaRPr lang="en-US" sz="2000" dirty="0">
              <a:latin typeface="Calibri" panose="020F0502020204030204" pitchFamily="34" charset="0"/>
              <a:cs typeface="Calibri" panose="020F0502020204030204" pitchFamily="34" charset="0"/>
            </a:endParaRPr>
          </a:p>
          <a:p>
            <a:pPr>
              <a:defRPr/>
            </a:pPr>
            <a:r>
              <a:rPr lang="en-US" sz="2000" dirty="0">
                <a:latin typeface="Calibri" panose="020F0502020204030204" pitchFamily="34" charset="0"/>
                <a:cs typeface="Calibri" panose="020F0502020204030204" pitchFamily="34" charset="0"/>
              </a:rPr>
              <a:t>“If used as a swimming advisory to protect swimmers at a beach, these values are not to be exceeded on any single day”</a:t>
            </a:r>
          </a:p>
          <a:p>
            <a:pPr marL="0" indent="0">
              <a:buFont typeface="Times" panose="02020603050405020304" pitchFamily="18" charset="0"/>
              <a:buNone/>
              <a:defRPr/>
            </a:pPr>
            <a:r>
              <a:rPr lang="en-US" sz="1600" dirty="0">
                <a:latin typeface="Calibri" panose="020F0502020204030204" pitchFamily="34" charset="0"/>
                <a:cs typeface="Calibri" panose="020F0502020204030204" pitchFamily="34" charset="0"/>
              </a:rPr>
              <a:t>					</a:t>
            </a:r>
            <a:r>
              <a:rPr lang="en-US" i="1" dirty="0">
                <a:latin typeface="Calibri" panose="020F0502020204030204" pitchFamily="34" charset="0"/>
                <a:cs typeface="Calibri" panose="020F0502020204030204" pitchFamily="34" charset="0"/>
              </a:rPr>
              <a:t>EPA, 822-P-16-002, December, 2016</a:t>
            </a:r>
          </a:p>
          <a:p>
            <a:pPr marL="0" lvl="1" indent="0">
              <a:buSzPct val="90000"/>
              <a:buFontTx/>
              <a:buNone/>
              <a:defRPr/>
            </a:pPr>
            <a:endParaRPr lang="en-US" altLang="en-US" sz="1000" b="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9437224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34173" y="3183908"/>
            <a:ext cx="8275654" cy="3394445"/>
          </a:xfrm>
        </p:spPr>
        <p:txBody>
          <a:bodyPr/>
          <a:lstStyle/>
          <a:p>
            <a:pPr marL="0" indent="0">
              <a:buNone/>
            </a:pPr>
            <a:r>
              <a:rPr lang="en-US" sz="4000" dirty="0"/>
              <a:t>Questions:</a:t>
            </a:r>
          </a:p>
          <a:p>
            <a:r>
              <a:rPr lang="en-US" dirty="0"/>
              <a:t>Are there identifiable phytoplankton community types across the coterminous United States?</a:t>
            </a:r>
          </a:p>
          <a:p>
            <a:r>
              <a:rPr lang="en-US" dirty="0"/>
              <a:t>Is </a:t>
            </a:r>
            <a:r>
              <a:rPr lang="en-US" dirty="0" err="1"/>
              <a:t>cyanotoxin</a:t>
            </a:r>
            <a:r>
              <a:rPr lang="en-US" dirty="0"/>
              <a:t> level or detectability related to phytoplankton community type?</a:t>
            </a:r>
          </a:p>
          <a:p>
            <a:r>
              <a:rPr lang="en-US" dirty="0"/>
              <a:t>What are the environmental or biotic determinants of community type?</a:t>
            </a:r>
          </a:p>
        </p:txBody>
      </p:sp>
      <p:sp>
        <p:nvSpPr>
          <p:cNvPr id="4" name="Content Placeholder 2"/>
          <p:cNvSpPr txBox="1">
            <a:spLocks/>
          </p:cNvSpPr>
          <p:nvPr/>
        </p:nvSpPr>
        <p:spPr>
          <a:xfrm>
            <a:off x="434173" y="199242"/>
            <a:ext cx="8275654" cy="271263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400" dirty="0"/>
              <a:t>Goal:</a:t>
            </a:r>
          </a:p>
          <a:p>
            <a:r>
              <a:rPr lang="en-US" sz="3200" dirty="0"/>
              <a:t>To understand the relationship between phytoplankton community structure, cyanobacteria abundance, and the occurrence of </a:t>
            </a:r>
            <a:r>
              <a:rPr lang="en-US" sz="3200" dirty="0" err="1"/>
              <a:t>cyanotoxins</a:t>
            </a:r>
            <a:r>
              <a:rPr lang="en-US" sz="3200" dirty="0"/>
              <a:t> in lakes.</a:t>
            </a:r>
          </a:p>
        </p:txBody>
      </p:sp>
    </p:spTree>
    <p:extLst>
      <p:ext uri="{BB962C8B-B14F-4D97-AF65-F5344CB8AC3E}">
        <p14:creationId xmlns:p14="http://schemas.microsoft.com/office/powerpoint/2010/main" val="6131447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46878" y="1040380"/>
            <a:ext cx="3206504" cy="775777"/>
          </a:xfrm>
        </p:spPr>
        <p:txBody>
          <a:bodyPr/>
          <a:lstStyle/>
          <a:p>
            <a:r>
              <a:rPr lang="en-US" dirty="0"/>
              <a:t>Data Sources</a:t>
            </a:r>
          </a:p>
        </p:txBody>
      </p:sp>
      <p:sp>
        <p:nvSpPr>
          <p:cNvPr id="3" name="Content Placeholder 2"/>
          <p:cNvSpPr>
            <a:spLocks noGrp="1"/>
          </p:cNvSpPr>
          <p:nvPr>
            <p:ph idx="1"/>
          </p:nvPr>
        </p:nvSpPr>
        <p:spPr>
          <a:xfrm>
            <a:off x="581486" y="2943360"/>
            <a:ext cx="7886700" cy="3173645"/>
          </a:xfrm>
        </p:spPr>
        <p:txBody>
          <a:bodyPr>
            <a:normAutofit/>
          </a:bodyPr>
          <a:lstStyle/>
          <a:p>
            <a:r>
              <a:rPr lang="en-US" dirty="0"/>
              <a:t>Data from the 2007 National Lake Assessment.</a:t>
            </a:r>
          </a:p>
          <a:p>
            <a:r>
              <a:rPr lang="en-US" dirty="0"/>
              <a:t>1148 lakes with complete physical, chemical and biological data selected for analysis.</a:t>
            </a:r>
          </a:p>
          <a:p>
            <a:r>
              <a:rPr lang="en-US" dirty="0"/>
              <a:t>Phytoplankton identified to genus and enumerated</a:t>
            </a:r>
          </a:p>
          <a:p>
            <a:r>
              <a:rPr lang="en-US" dirty="0"/>
              <a:t>Total sample </a:t>
            </a:r>
            <a:r>
              <a:rPr lang="en-US" dirty="0" err="1"/>
              <a:t>cyanotoxin</a:t>
            </a:r>
            <a:r>
              <a:rPr lang="en-US" dirty="0"/>
              <a:t> (</a:t>
            </a:r>
            <a:r>
              <a:rPr lang="en-US" dirty="0" err="1"/>
              <a:t>microcystin</a:t>
            </a:r>
            <a:r>
              <a:rPr lang="en-US" dirty="0"/>
              <a:t>, </a:t>
            </a:r>
            <a:r>
              <a:rPr lang="en-US" dirty="0" err="1"/>
              <a:t>saxitoxin</a:t>
            </a:r>
            <a:r>
              <a:rPr lang="en-US" dirty="0"/>
              <a:t>, </a:t>
            </a:r>
            <a:r>
              <a:rPr lang="en-US" dirty="0" err="1"/>
              <a:t>cylindrospermopsin</a:t>
            </a:r>
            <a:r>
              <a:rPr lang="en-US" dirty="0"/>
              <a:t>) concentrations measured by ELISA </a:t>
            </a:r>
            <a:r>
              <a:rPr lang="en-US" sz="1600" dirty="0"/>
              <a:t>(</a:t>
            </a:r>
            <a:r>
              <a:rPr lang="en-US" sz="1600" dirty="0" err="1"/>
              <a:t>Loftin</a:t>
            </a:r>
            <a:r>
              <a:rPr lang="en-US" sz="1600" dirty="0"/>
              <a:t> et al 2015 http://dx.doi.org/10.3133/ds929) </a:t>
            </a:r>
            <a:endParaRPr lang="en-US" dirty="0"/>
          </a:p>
          <a:p>
            <a:pPr marL="0" indent="0">
              <a:buNone/>
            </a:pPr>
            <a:endParaRPr lang="en-US" dirty="0"/>
          </a:p>
        </p:txBody>
      </p:sp>
      <p:pic>
        <p:nvPicPr>
          <p:cNvPr id="5" name="Picture 4"/>
          <p:cNvPicPr>
            <a:picLocks noChangeAspect="1"/>
          </p:cNvPicPr>
          <p:nvPr/>
        </p:nvPicPr>
        <p:blipFill rotWithShape="1">
          <a:blip r:embed="rId2"/>
          <a:srcRect l="23151" t="9651" r="23160" b="38370"/>
          <a:stretch/>
        </p:blipFill>
        <p:spPr>
          <a:xfrm>
            <a:off x="368423" y="141007"/>
            <a:ext cx="4909351" cy="2574525"/>
          </a:xfrm>
          <a:prstGeom prst="rect">
            <a:avLst/>
          </a:prstGeom>
        </p:spPr>
      </p:pic>
      <p:sp>
        <p:nvSpPr>
          <p:cNvPr id="4" name="Rectangle 3"/>
          <p:cNvSpPr/>
          <p:nvPr/>
        </p:nvSpPr>
        <p:spPr>
          <a:xfrm>
            <a:off x="1682318" y="141007"/>
            <a:ext cx="4434397" cy="276999"/>
          </a:xfrm>
          <a:prstGeom prst="rect">
            <a:avLst/>
          </a:prstGeom>
        </p:spPr>
        <p:txBody>
          <a:bodyPr wrap="square">
            <a:spAutoFit/>
          </a:bodyPr>
          <a:lstStyle/>
          <a:p>
            <a:r>
              <a:rPr lang="en-US" sz="1200" dirty="0"/>
              <a:t>https://www.epa.gov/national-aquatic-resource-surveys/nla</a:t>
            </a:r>
          </a:p>
        </p:txBody>
      </p:sp>
    </p:spTree>
    <p:extLst>
      <p:ext uri="{BB962C8B-B14F-4D97-AF65-F5344CB8AC3E}">
        <p14:creationId xmlns:p14="http://schemas.microsoft.com/office/powerpoint/2010/main" val="1630193493"/>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panose="020B0604020202020204" pitchFamily="34" charset="0"/>
            <a:ea typeface="ＭＳ Ｐゴシック" panose="020B0600070205080204"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panose="020B0604020202020204" pitchFamily="34" charset="0"/>
            <a:ea typeface="ＭＳ Ｐゴシック" panose="020B0600070205080204" pitchFamily="34"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3390</TotalTime>
  <Words>555</Words>
  <Application>Microsoft Office PowerPoint</Application>
  <PresentationFormat>On-screen Show (4:3)</PresentationFormat>
  <Paragraphs>94</Paragraphs>
  <Slides>23</Slides>
  <Notes>5</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23</vt:i4>
      </vt:variant>
    </vt:vector>
  </HeadingPairs>
  <TitlesOfParts>
    <vt:vector size="33" baseType="lpstr">
      <vt:lpstr>ＭＳ Ｐゴシック</vt:lpstr>
      <vt:lpstr>Arial</vt:lpstr>
      <vt:lpstr>Calibri</vt:lpstr>
      <vt:lpstr>Calibri Light</vt:lpstr>
      <vt:lpstr>Lucida Console</vt:lpstr>
      <vt:lpstr>Segoe UI</vt:lpstr>
      <vt:lpstr>Times</vt:lpstr>
      <vt:lpstr>Times New Roman</vt:lpstr>
      <vt:lpstr>Office Theme</vt:lpstr>
      <vt:lpstr>Blank Presentation</vt:lpstr>
      <vt:lpstr>Phytoplankton community composition and cyanotoxin detection among lakes included in the 2007 National Lake Assessment</vt:lpstr>
      <vt:lpstr>PowerPoint Presentation</vt:lpstr>
      <vt:lpstr>PowerPoint Presentation</vt:lpstr>
      <vt:lpstr>PowerPoint Presentation</vt:lpstr>
      <vt:lpstr>PowerPoint Presentation</vt:lpstr>
      <vt:lpstr>PowerPoint Presentation</vt:lpstr>
      <vt:lpstr>EPA Health Advisory Concentrations for Microcystins and Cylindrospermopsin </vt:lpstr>
      <vt:lpstr>PowerPoint Presentation</vt:lpstr>
      <vt:lpstr>Data Sources</vt:lpstr>
      <vt:lpstr>PowerPoint Presentation</vt:lpstr>
      <vt:lpstr>Methods - Analysis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Lessons Learned</vt:lpstr>
      <vt:lpstr>Next Steps: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Phytoplankton community composition and cyanotoxin detection among lakes included in the 2007 National Lake Assessment</dc:title>
  <dc:creator>Milstead, Bryan</dc:creator>
  <cp:lastModifiedBy>Bryan Milstead</cp:lastModifiedBy>
  <cp:revision>106</cp:revision>
  <cp:lastPrinted>2017-07-27T19:14:31Z</cp:lastPrinted>
  <dcterms:created xsi:type="dcterms:W3CDTF">2017-07-10T15:55:00Z</dcterms:created>
  <dcterms:modified xsi:type="dcterms:W3CDTF">2017-08-02T19:16:52Z</dcterms:modified>
</cp:coreProperties>
</file>